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3D_EAADF62B.xml" ContentType="application/vnd.ms-powerpoint.comments+xml"/>
  <Override PartName="/ppt/notesSlides/notesSlide4.xml" ContentType="application/vnd.openxmlformats-officedocument.presentationml.notesSlide+xml"/>
  <Override PartName="/ppt/comments/modernComment_13E_DFAAAEF7.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3"/>
  </p:notesMasterIdLst>
  <p:sldIdLst>
    <p:sldId id="257" r:id="rId2"/>
    <p:sldId id="316" r:id="rId3"/>
    <p:sldId id="317" r:id="rId4"/>
    <p:sldId id="318" r:id="rId5"/>
    <p:sldId id="320" r:id="rId6"/>
    <p:sldId id="319" r:id="rId7"/>
    <p:sldId id="322" r:id="rId8"/>
    <p:sldId id="321" r:id="rId9"/>
    <p:sldId id="327" r:id="rId10"/>
    <p:sldId id="323" r:id="rId11"/>
    <p:sldId id="326" r:id="rId12"/>
    <p:sldId id="325" r:id="rId13"/>
    <p:sldId id="324" r:id="rId14"/>
    <p:sldId id="328" r:id="rId15"/>
    <p:sldId id="329" r:id="rId16"/>
    <p:sldId id="330" r:id="rId17"/>
    <p:sldId id="331" r:id="rId18"/>
    <p:sldId id="332" r:id="rId19"/>
    <p:sldId id="333" r:id="rId20"/>
    <p:sldId id="334" r:id="rId21"/>
    <p:sldId id="338"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DyumNbX7HJpTr7cWW9y/6Q==" hashData="/MpZr64RnlQ+Ul4wy8PzHYX3KPGsXOFzGlMwKt/Regu+LccAQQS6emIJuxCiMPgsC2SN4LI5tYsCs4haogZCHg=="/>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B69860-0B68-54C7-55E5-99A9B2ABF54A}" name="Kresha Alvarado" initials="KA" userId="bddfd779db23f395"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1" autoAdjust="0"/>
    <p:restoredTop sz="73850" autoAdjust="0"/>
  </p:normalViewPr>
  <p:slideViewPr>
    <p:cSldViewPr snapToGrid="0">
      <p:cViewPr varScale="1">
        <p:scale>
          <a:sx n="51" d="100"/>
          <a:sy n="51" d="100"/>
        </p:scale>
        <p:origin x="1500" y="6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omments/modernComment_13D_EAADF62B.xml><?xml version="1.0" encoding="utf-8"?>
<p188:cmLst xmlns:a="http://schemas.openxmlformats.org/drawingml/2006/main" xmlns:r="http://schemas.openxmlformats.org/officeDocument/2006/relationships" xmlns:p188="http://schemas.microsoft.com/office/powerpoint/2018/8/main">
  <p188:cm id="{A64ADBDD-FC23-42A1-A95C-F15C32186987}" authorId="{8FB69860-0B68-54C7-55E5-99A9B2ABF54A}" created="2025-05-02T15:39:59.092">
    <pc:sldMkLst xmlns:pc="http://schemas.microsoft.com/office/powerpoint/2013/main/command">
      <pc:docMk/>
      <pc:sldMk cId="3937269291" sldId="317"/>
    </pc:sldMkLst>
    <p188:txBody>
      <a:bodyPr/>
      <a:lstStyle/>
      <a:p>
        <a:r>
          <a:rPr lang="en-US"/>
          <a:t>Added graphic</a:t>
        </a:r>
      </a:p>
    </p188:txBody>
  </p188:cm>
</p188:cmLst>
</file>

<file path=ppt/comments/modernComment_13E_DFAAAEF7.xml><?xml version="1.0" encoding="utf-8"?>
<p188:cmLst xmlns:a="http://schemas.openxmlformats.org/drawingml/2006/main" xmlns:r="http://schemas.openxmlformats.org/officeDocument/2006/relationships" xmlns:p188="http://schemas.microsoft.com/office/powerpoint/2018/8/main">
  <p188:cm id="{4C11E5BF-5565-4765-AE0E-199F39051937}" authorId="{8FB69860-0B68-54C7-55E5-99A9B2ABF54A}" created="2025-05-02T16:19:08.373">
    <pc:sldMkLst xmlns:pc="http://schemas.microsoft.com/office/powerpoint/2013/main/command">
      <pc:docMk/>
      <pc:sldMk cId="3752505079" sldId="318"/>
    </pc:sldMkLst>
    <p188:txBody>
      <a:bodyPr/>
      <a:lstStyle/>
      <a:p>
        <a:r>
          <a:rPr lang="en-US"/>
          <a:t>Added how can I help image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171DF5-0546-48FD-8483-498A3448CFFF}" type="datetimeFigureOut">
              <a:rPr lang="en-US" smtClean="0"/>
              <a:t>5/4/2025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B4FAAA-3F6F-4157-B184-18730E2BABE9}" type="slidenum">
              <a:rPr lang="en-US" smtClean="0"/>
              <a:t>‹#›</a:t>
            </a:fld>
            <a:endParaRPr lang="en-US"/>
          </a:p>
        </p:txBody>
      </p:sp>
    </p:spTree>
    <p:extLst>
      <p:ext uri="{BB962C8B-B14F-4D97-AF65-F5344CB8AC3E}">
        <p14:creationId xmlns:p14="http://schemas.microsoft.com/office/powerpoint/2010/main" val="1171898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2795378-2BE8-4F3A-9EBF-EDFDDC5E6C95}" type="slidenum">
              <a:rPr lang="en-US" smtClean="0"/>
              <a:t>1</a:t>
            </a:fld>
            <a:endParaRPr lang="en-US"/>
          </a:p>
        </p:txBody>
      </p:sp>
    </p:spTree>
    <p:extLst>
      <p:ext uri="{BB962C8B-B14F-4D97-AF65-F5344CB8AC3E}">
        <p14:creationId xmlns:p14="http://schemas.microsoft.com/office/powerpoint/2010/main" val="1265502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50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Objectives:</a:t>
            </a:r>
          </a:p>
          <a:p>
            <a:pPr marL="0" marR="0" algn="just">
              <a:lnSpc>
                <a:spcPct val="150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In one of your first college of commissioner science experiences, you more than likely participated in a class called The Essential Element (A Servant’s Heart). That Bachelor’s level class introduced the concept of Servant Leadership and established the expectation that commissioners served units and other volunteers.</a:t>
            </a:r>
          </a:p>
          <a:p>
            <a:pPr marL="0" marR="0" algn="just">
              <a:lnSpc>
                <a:spcPct val="150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gn="just">
              <a:lnSpc>
                <a:spcPct val="150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Today we are going to discuss characteristics of servant leaders, understand how servant leadership affects Scouting and talk about the legacy of servant leadership.</a:t>
            </a:r>
          </a:p>
          <a:p>
            <a:endParaRPr lang="en-US" dirty="0"/>
          </a:p>
        </p:txBody>
      </p:sp>
      <p:sp>
        <p:nvSpPr>
          <p:cNvPr id="4" name="Slide Number Placeholder 3"/>
          <p:cNvSpPr>
            <a:spLocks noGrp="1"/>
          </p:cNvSpPr>
          <p:nvPr>
            <p:ph type="sldNum" sz="quarter" idx="5"/>
          </p:nvPr>
        </p:nvSpPr>
        <p:spPr/>
        <p:txBody>
          <a:bodyPr/>
          <a:lstStyle/>
          <a:p>
            <a:fld id="{FCBE1668-4D6A-4C8F-8C32-819FE6F32F94}" type="slidenum">
              <a:rPr lang="en-US" smtClean="0"/>
              <a:t>2</a:t>
            </a:fld>
            <a:endParaRPr lang="en-US"/>
          </a:p>
        </p:txBody>
      </p:sp>
    </p:spTree>
    <p:extLst>
      <p:ext uri="{BB962C8B-B14F-4D97-AF65-F5344CB8AC3E}">
        <p14:creationId xmlns:p14="http://schemas.microsoft.com/office/powerpoint/2010/main" val="2245814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57400" y="820738"/>
            <a:ext cx="2743200" cy="1543050"/>
          </a:xfrm>
        </p:spPr>
      </p:sp>
      <p:sp>
        <p:nvSpPr>
          <p:cNvPr id="3" name="Notes Placeholder 2"/>
          <p:cNvSpPr>
            <a:spLocks noGrp="1"/>
          </p:cNvSpPr>
          <p:nvPr>
            <p:ph type="body" idx="1"/>
          </p:nvPr>
        </p:nvSpPr>
        <p:spPr>
          <a:xfrm>
            <a:off x="685800" y="2468718"/>
            <a:ext cx="5486400" cy="5854543"/>
          </a:xfrm>
        </p:spPr>
        <p:txBody>
          <a:bodyPr/>
          <a:lstStyle/>
          <a:p>
            <a:pPr marL="0" marR="0" algn="just">
              <a:lnSpc>
                <a:spcPct val="115000"/>
              </a:lnSpc>
              <a:spcBef>
                <a:spcPts val="0"/>
              </a:spcBef>
              <a:spcAft>
                <a:spcPts val="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How do we define Servant Leadership?</a:t>
            </a:r>
          </a:p>
          <a:p>
            <a:pPr marL="0" marR="0" algn="just">
              <a:lnSpc>
                <a:spcPct val="115000"/>
              </a:lnSpc>
              <a:spcBef>
                <a:spcPts val="0"/>
              </a:spcBef>
              <a:spcAft>
                <a:spcPts val="0"/>
              </a:spcAft>
            </a:pPr>
            <a:endParaRPr lang="en-US" b="1" dirty="0">
              <a:effectLst/>
              <a:latin typeface="Calibri" panose="020F0502020204030204" pitchFamily="34" charset="0"/>
              <a:ea typeface="Calibri" panose="020F0502020204030204" pitchFamily="34" charset="0"/>
              <a:cs typeface="Times New Roman" panose="02020603050405020304" pitchFamily="18" charset="0"/>
            </a:endParaRPr>
          </a:p>
          <a:p>
            <a:pPr marL="0" marR="0">
              <a:buNone/>
            </a:pPr>
            <a:r>
              <a:rPr lang="en-US" dirty="0">
                <a:effectLst/>
                <a:latin typeface="Calibri" panose="020F0502020204030204" pitchFamily="34" charset="0"/>
                <a:ea typeface="Calibri" panose="020F0502020204030204" pitchFamily="34" charset="0"/>
              </a:rPr>
              <a:t>Simply put, servant leadership is people-centered, unselfish, and an investment in the lives of others. It is a sincere desire to help rather than control.</a:t>
            </a:r>
            <a:endParaRPr lang="en-US" dirty="0">
              <a:effectLst/>
              <a:latin typeface="Calibri" panose="020F0502020204030204" pitchFamily="34" charset="0"/>
              <a:ea typeface="Times New Roman" panose="02020603050405020304" pitchFamily="18" charset="0"/>
            </a:endParaRPr>
          </a:p>
          <a:p>
            <a:pPr marL="0" marR="0">
              <a:buNone/>
            </a:pPr>
            <a:r>
              <a:rPr lang="en-US" dirty="0">
                <a:effectLst/>
                <a:latin typeface="Calibri" panose="020F0502020204030204" pitchFamily="34" charset="0"/>
                <a:ea typeface="Calibri" panose="020F0502020204030204" pitchFamily="34" charset="0"/>
              </a:rPr>
              <a:t> </a:t>
            </a:r>
            <a:endParaRPr lang="en-US" dirty="0">
              <a:effectLst/>
              <a:latin typeface="Calibri" panose="020F0502020204030204" pitchFamily="34" charset="0"/>
              <a:ea typeface="Times New Roman" panose="02020603050405020304" pitchFamily="18" charset="0"/>
            </a:endParaRPr>
          </a:p>
          <a:p>
            <a:pPr marL="0" marR="0">
              <a:buNone/>
            </a:pPr>
            <a:r>
              <a:rPr lang="en-US" dirty="0">
                <a:effectLst/>
                <a:latin typeface="Calibri" panose="020F0502020204030204" pitchFamily="34" charset="0"/>
                <a:ea typeface="Calibri" panose="020F0502020204030204" pitchFamily="34" charset="0"/>
              </a:rPr>
              <a:t>It reflects an inward sense of morality – right vs. wrong, rather than what’s in it for me. That is the difference between leadership that works and leadership that endures. </a:t>
            </a:r>
            <a:endParaRPr lang="en-US" dirty="0">
              <a:effectLst/>
              <a:latin typeface="Calibri" panose="020F0502020204030204" pitchFamily="34" charset="0"/>
              <a:ea typeface="Times New Roman" panose="02020603050405020304" pitchFamily="18" charset="0"/>
            </a:endParaRPr>
          </a:p>
          <a:p>
            <a:pPr marL="0" marR="0">
              <a:buNone/>
            </a:pPr>
            <a:r>
              <a:rPr lang="en-US" dirty="0">
                <a:effectLst/>
                <a:latin typeface="Calibri" panose="020F0502020204030204" pitchFamily="34" charset="0"/>
                <a:ea typeface="Calibri" panose="020F0502020204030204" pitchFamily="34" charset="0"/>
              </a:rPr>
              <a:t> </a:t>
            </a:r>
            <a:endParaRPr lang="en-US" dirty="0">
              <a:effectLst/>
              <a:latin typeface="Calibri" panose="020F0502020204030204" pitchFamily="34" charset="0"/>
              <a:ea typeface="Times New Roman" panose="02020603050405020304" pitchFamily="18" charset="0"/>
            </a:endParaRPr>
          </a:p>
          <a:p>
            <a:pPr marL="0" marR="0">
              <a:buNone/>
            </a:pPr>
            <a:r>
              <a:rPr lang="en-US" dirty="0">
                <a:effectLst/>
                <a:latin typeface="Calibri" panose="020F0502020204030204" pitchFamily="34" charset="0"/>
                <a:ea typeface="Calibri" panose="020F0502020204030204" pitchFamily="34" charset="0"/>
              </a:rPr>
              <a:t>Can you think of some servant leaders? (Pause for 20-30 seconds and allow the participants to think of examples.)</a:t>
            </a:r>
            <a:endParaRPr lang="en-US" dirty="0">
              <a:effectLst/>
              <a:latin typeface="Calibri" panose="020F0502020204030204" pitchFamily="34" charset="0"/>
              <a:ea typeface="Times New Roman" panose="02020603050405020304" pitchFamily="18" charset="0"/>
            </a:endParaRPr>
          </a:p>
          <a:p>
            <a:pPr marL="0" marR="0">
              <a:buNone/>
            </a:pPr>
            <a:r>
              <a:rPr lang="en-US" dirty="0">
                <a:effectLst/>
                <a:latin typeface="Calibri" panose="020F0502020204030204" pitchFamily="34" charset="0"/>
                <a:ea typeface="Times New Roman" panose="02020603050405020304" pitchFamily="18" charset="0"/>
              </a:rPr>
              <a:t> </a:t>
            </a:r>
          </a:p>
          <a:p>
            <a:pPr marL="342900" marR="0" lvl="0" indent="-342900">
              <a:buFont typeface="Symbol" panose="05050102010706020507" pitchFamily="18" charset="2"/>
              <a:buChar char=""/>
            </a:pPr>
            <a:r>
              <a:rPr lang="en-US" dirty="0">
                <a:solidFill>
                  <a:srgbClr val="404040"/>
                </a:solidFill>
                <a:effectLst/>
                <a:latin typeface="Calibri" panose="020F0502020204030204" pitchFamily="34" charset="0"/>
                <a:ea typeface="Calibri" panose="020F0502020204030204" pitchFamily="34" charset="0"/>
              </a:rPr>
              <a:t>Martin Luther King did not always want to be the leader of the Civil Rights Movement in the US, but he knew there was a need for equality. By putting other people’s needs first, he left a lasting legacy, proving that anyone can make a difference through humble service. </a:t>
            </a:r>
          </a:p>
          <a:p>
            <a:pPr marL="342900" marR="0" lvl="0" indent="-342900">
              <a:spcAft>
                <a:spcPts val="600"/>
              </a:spcAft>
              <a:buFont typeface="Symbol" panose="05050102010706020507" pitchFamily="18" charset="2"/>
              <a:buChar char=""/>
            </a:pPr>
            <a:r>
              <a:rPr lang="en-US" dirty="0">
                <a:solidFill>
                  <a:srgbClr val="404040"/>
                </a:solidFill>
                <a:effectLst/>
                <a:latin typeface="Calibri" panose="020F0502020204030204" pitchFamily="34" charset="0"/>
                <a:ea typeface="Calibri" panose="020F0502020204030204" pitchFamily="34" charset="0"/>
              </a:rPr>
              <a:t>Nelson Mandela was a humble servant with a passion for his people and a desire to see them enjoy equality. Sometimes, he would take his speeches to the streets, putting his personal well-being at risk. He also endured harsh conditions in prison to ensure his statements were heard.</a:t>
            </a:r>
          </a:p>
          <a:p>
            <a:endParaRPr lang="en-US" dirty="0"/>
          </a:p>
        </p:txBody>
      </p:sp>
      <p:sp>
        <p:nvSpPr>
          <p:cNvPr id="4" name="Slide Number Placeholder 3"/>
          <p:cNvSpPr>
            <a:spLocks noGrp="1"/>
          </p:cNvSpPr>
          <p:nvPr>
            <p:ph type="sldNum" sz="quarter" idx="5"/>
          </p:nvPr>
        </p:nvSpPr>
        <p:spPr/>
        <p:txBody>
          <a:bodyPr/>
          <a:lstStyle/>
          <a:p>
            <a:fld id="{FCBE1668-4D6A-4C8F-8C32-819FE6F32F94}" type="slidenum">
              <a:rPr lang="en-US" smtClean="0"/>
              <a:t>3</a:t>
            </a:fld>
            <a:endParaRPr lang="en-US"/>
          </a:p>
        </p:txBody>
      </p:sp>
    </p:spTree>
    <p:extLst>
      <p:ext uri="{BB962C8B-B14F-4D97-AF65-F5344CB8AC3E}">
        <p14:creationId xmlns:p14="http://schemas.microsoft.com/office/powerpoint/2010/main" val="2245814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36738" y="1052513"/>
            <a:ext cx="3184525" cy="1792287"/>
          </a:xfrm>
        </p:spPr>
      </p:sp>
      <p:sp>
        <p:nvSpPr>
          <p:cNvPr id="3" name="Notes Placeholder 2"/>
          <p:cNvSpPr>
            <a:spLocks noGrp="1"/>
          </p:cNvSpPr>
          <p:nvPr>
            <p:ph type="body" idx="1"/>
          </p:nvPr>
        </p:nvSpPr>
        <p:spPr>
          <a:xfrm>
            <a:off x="685800" y="2945237"/>
            <a:ext cx="5486400" cy="5146250"/>
          </a:xfrm>
        </p:spPr>
        <p:txBody>
          <a:bodyPr/>
          <a:lstStyle/>
          <a:p>
            <a:pPr marL="0" marR="0">
              <a:lnSpc>
                <a:spcPct val="115000"/>
              </a:lnSpc>
              <a:spcBef>
                <a:spcPts val="0"/>
              </a:spcBef>
              <a:spcAft>
                <a:spcPts val="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Characteristics of Servant Leaders</a:t>
            </a:r>
          </a:p>
          <a:p>
            <a:pPr marL="342900" marR="0" lvl="0" indent="-342900">
              <a:buFont typeface="Symbol" panose="05050102010706020507" pitchFamily="18" charset="2"/>
              <a:buChar char=""/>
            </a:pPr>
            <a:r>
              <a:rPr lang="en-US" dirty="0">
                <a:solidFill>
                  <a:srgbClr val="404040"/>
                </a:solidFill>
                <a:effectLst/>
                <a:latin typeface="Calibri" panose="020F0502020204030204" pitchFamily="34" charset="0"/>
                <a:ea typeface="Calibri" panose="020F0502020204030204" pitchFamily="34" charset="0"/>
              </a:rPr>
              <a:t>Servant leaders listen rather than react – listening provides insight and a sense of direction.  An Italian proverb says, “From listening comes wisdom.”</a:t>
            </a:r>
          </a:p>
          <a:p>
            <a:pPr marL="342900" marR="0" lvl="0" indent="-342900">
              <a:buFont typeface="Symbol" panose="05050102010706020507" pitchFamily="18" charset="2"/>
              <a:buChar char=""/>
            </a:pPr>
            <a:r>
              <a:rPr lang="en-US" dirty="0">
                <a:solidFill>
                  <a:srgbClr val="404040"/>
                </a:solidFill>
                <a:effectLst/>
                <a:latin typeface="Calibri" panose="020F0502020204030204" pitchFamily="34" charset="0"/>
                <a:ea typeface="Calibri" panose="020F0502020204030204" pitchFamily="34" charset="0"/>
              </a:rPr>
              <a:t>Acceptance—Anyone can lead perfect people. Lifting up imperfect people is a way to demonstrate acceptance and empathy, which in turn creates trust. Servant leaders believe that every person has value and deserves respect.</a:t>
            </a:r>
          </a:p>
          <a:p>
            <a:pPr marL="342900" marR="0" lvl="0" indent="-342900">
              <a:buFont typeface="Symbol" panose="05050102010706020507" pitchFamily="18" charset="2"/>
              <a:buChar char=""/>
            </a:pPr>
            <a:r>
              <a:rPr lang="en-US" dirty="0">
                <a:solidFill>
                  <a:srgbClr val="404040"/>
                </a:solidFill>
                <a:effectLst/>
                <a:latin typeface="Calibri" panose="020F0502020204030204" pitchFamily="34" charset="0"/>
                <a:ea typeface="Calibri" panose="020F0502020204030204" pitchFamily="34" charset="0"/>
              </a:rPr>
              <a:t>Lead by example – practice what you preach – hold yourself accountable for your commitments.</a:t>
            </a:r>
          </a:p>
          <a:p>
            <a:pPr marL="342900" marR="0" lvl="0" indent="-342900">
              <a:buFont typeface="Symbol" panose="05050102010706020507" pitchFamily="18" charset="2"/>
              <a:buChar char=""/>
            </a:pPr>
            <a:r>
              <a:rPr lang="en-US" dirty="0">
                <a:solidFill>
                  <a:srgbClr val="404040"/>
                </a:solidFill>
                <a:effectLst/>
                <a:latin typeface="Calibri" panose="020F0502020204030204" pitchFamily="34" charset="0"/>
                <a:ea typeface="Calibri" panose="020F0502020204030204" pitchFamily="34" charset="0"/>
              </a:rPr>
              <a:t>Persuasive rather than coercive (dictatorial). Rather than “I need you to…” the statement of a servant leader is “What can I do to help?”</a:t>
            </a:r>
          </a:p>
          <a:p>
            <a:pPr marL="342900" marR="0" lvl="0" indent="-342900">
              <a:buFont typeface="Symbol" panose="05050102010706020507" pitchFamily="18" charset="2"/>
              <a:buChar char=""/>
            </a:pPr>
            <a:r>
              <a:rPr lang="en-US" dirty="0">
                <a:solidFill>
                  <a:srgbClr val="404040"/>
                </a:solidFill>
                <a:effectLst/>
                <a:latin typeface="Calibri" panose="020F0502020204030204" pitchFamily="34" charset="0"/>
                <a:ea typeface="Calibri" panose="020F0502020204030204" pitchFamily="34" charset="0"/>
              </a:rPr>
              <a:t>Team builders set high standards for themselves and for those they serve, and are interdependent rather than ego-driven.</a:t>
            </a:r>
          </a:p>
          <a:p>
            <a:pPr marL="342900" marR="0" lvl="0" indent="-342900">
              <a:spcAft>
                <a:spcPts val="600"/>
              </a:spcAft>
              <a:buFont typeface="Symbol" panose="05050102010706020507" pitchFamily="18" charset="2"/>
              <a:buChar char=""/>
            </a:pPr>
            <a:r>
              <a:rPr lang="en-US" dirty="0">
                <a:solidFill>
                  <a:srgbClr val="404040"/>
                </a:solidFill>
                <a:effectLst/>
                <a:latin typeface="Calibri" panose="020F0502020204030204" pitchFamily="34" charset="0"/>
                <a:ea typeface="Calibri" panose="020F0502020204030204" pitchFamily="34" charset="0"/>
              </a:rPr>
              <a:t>Humility – we all have flaws and shortcomings. Servant leadership allows us to become part of a cause worthy of our commitment. </a:t>
            </a:r>
          </a:p>
          <a:p>
            <a:pPr marL="0" marR="0"/>
            <a:endParaRPr lang="en-US" dirty="0">
              <a:effectLst/>
              <a:latin typeface="Calibri" panose="020F0502020204030204" pitchFamily="34" charset="0"/>
              <a:ea typeface="Calibri" panose="020F0502020204030204" pitchFamily="34" charset="0"/>
            </a:endParaRPr>
          </a:p>
          <a:p>
            <a:pPr marL="0" marR="0"/>
            <a:r>
              <a:rPr lang="en-US" dirty="0">
                <a:effectLst/>
                <a:latin typeface="Calibri" panose="020F0502020204030204" pitchFamily="34" charset="0"/>
                <a:ea typeface="Calibri" panose="020F0502020204030204" pitchFamily="34" charset="0"/>
              </a:rPr>
              <a:t>You can be both a leader and a servant.</a:t>
            </a:r>
            <a:endParaRPr lang="en-US" dirty="0">
              <a:effectLst/>
              <a:latin typeface="Calibri" panose="020F0502020204030204" pitchFamily="34"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795378-2BE8-4F3A-9EBF-EDFDDC5E6C95}" type="slidenum">
              <a:rPr lang="en-US" smtClean="0"/>
              <a:t>4</a:t>
            </a:fld>
            <a:endParaRPr lang="en-US"/>
          </a:p>
        </p:txBody>
      </p:sp>
    </p:spTree>
    <p:extLst>
      <p:ext uri="{BB962C8B-B14F-4D97-AF65-F5344CB8AC3E}">
        <p14:creationId xmlns:p14="http://schemas.microsoft.com/office/powerpoint/2010/main" val="4249138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0288" y="412750"/>
            <a:ext cx="1944687" cy="1095375"/>
          </a:xfrm>
        </p:spPr>
      </p:sp>
      <p:sp>
        <p:nvSpPr>
          <p:cNvPr id="3" name="Notes Placeholder 2"/>
          <p:cNvSpPr>
            <a:spLocks noGrp="1"/>
          </p:cNvSpPr>
          <p:nvPr>
            <p:ph type="body" idx="1"/>
          </p:nvPr>
        </p:nvSpPr>
        <p:spPr>
          <a:xfrm>
            <a:off x="685800" y="1698625"/>
            <a:ext cx="5486400" cy="6715126"/>
          </a:xfrm>
        </p:spPr>
        <p:txBody>
          <a:bodyPr/>
          <a:lstStyle/>
          <a:p>
            <a:pPr marL="0" marR="0">
              <a:lnSpc>
                <a:spcPct val="115000"/>
              </a:lnSpc>
              <a:spcBef>
                <a:spcPts val="0"/>
              </a:spcBef>
              <a:spcAft>
                <a:spcPts val="0"/>
              </a:spcAft>
            </a:pPr>
            <a:r>
              <a:rPr lang="en-US" b="1" dirty="0">
                <a:effectLst/>
                <a:ea typeface="Calibri" panose="020F0502020204030204" pitchFamily="34" charset="0"/>
                <a:cs typeface="Times New Roman" panose="02020603050405020304" pitchFamily="18" charset="0"/>
              </a:rPr>
              <a:t>Servant Leadership in Scouting</a:t>
            </a:r>
          </a:p>
          <a:p>
            <a:pPr marL="0" marR="0" algn="just">
              <a:lnSpc>
                <a:spcPct val="115000"/>
              </a:lnSpc>
              <a:spcBef>
                <a:spcPts val="0"/>
              </a:spcBef>
              <a:spcAft>
                <a:spcPts val="0"/>
              </a:spcAft>
            </a:pPr>
            <a:r>
              <a:rPr lang="en-US" dirty="0">
                <a:effectLst/>
                <a:ea typeface="Calibri" panose="020F0502020204030204" pitchFamily="34" charset="0"/>
                <a:cs typeface="Times New Roman" panose="02020603050405020304" pitchFamily="18" charset="0"/>
              </a:rPr>
              <a:t>The Key 3 model is an example of shared leadership, rather than a single voice at the top of the org chart, and encourages open discussion and honest feedback.  Universities don’t operate for the benefit of the faculty; they are there to benefit students. Likewise, commissioners don’t work to benefit themselves; we are there to help leaders grow to their full potential.</a:t>
            </a:r>
          </a:p>
          <a:p>
            <a:pPr marL="0" marR="0" algn="just">
              <a:lnSpc>
                <a:spcPct val="115000"/>
              </a:lnSpc>
              <a:spcBef>
                <a:spcPts val="0"/>
              </a:spcBef>
              <a:spcAft>
                <a:spcPts val="0"/>
              </a:spcAft>
            </a:pPr>
            <a:r>
              <a:rPr lang="en-US" dirty="0">
                <a:effectLst/>
                <a:ea typeface="Calibri" panose="020F0502020204030204" pitchFamily="34" charset="0"/>
                <a:cs typeface="Times New Roman" panose="02020603050405020304" pitchFamily="18" charset="0"/>
              </a:rPr>
              <a:t> </a:t>
            </a:r>
          </a:p>
          <a:p>
            <a:pPr marL="0" marR="0" algn="just">
              <a:lnSpc>
                <a:spcPct val="115000"/>
              </a:lnSpc>
              <a:spcBef>
                <a:spcPts val="0"/>
              </a:spcBef>
              <a:spcAft>
                <a:spcPts val="0"/>
              </a:spcAft>
            </a:pPr>
            <a:r>
              <a:rPr lang="en-US" dirty="0">
                <a:effectLst/>
                <a:ea typeface="Calibri" panose="020F0502020204030204" pitchFamily="34" charset="0"/>
                <a:cs typeface="Times New Roman" panose="02020603050405020304" pitchFamily="18" charset="0"/>
              </a:rPr>
              <a:t>Other examples of servant leadership in Scouting could include Eagle projects or community service.</a:t>
            </a:r>
          </a:p>
          <a:p>
            <a:pPr marL="0" marR="0" algn="just">
              <a:lnSpc>
                <a:spcPct val="115000"/>
              </a:lnSpc>
              <a:spcBef>
                <a:spcPts val="0"/>
              </a:spcBef>
              <a:spcAft>
                <a:spcPts val="0"/>
              </a:spcAft>
            </a:pPr>
            <a:r>
              <a:rPr lang="en-US" dirty="0">
                <a:solidFill>
                  <a:srgbClr val="666666"/>
                </a:solidFill>
                <a:effectLst/>
                <a:ea typeface="Calibri" panose="020F0502020204030204" pitchFamily="34" charset="0"/>
                <a:cs typeface="Times New Roman" panose="02020603050405020304" pitchFamily="18" charset="0"/>
              </a:rPr>
              <a:t> </a:t>
            </a:r>
            <a:endParaRPr lang="en-US" dirty="0">
              <a:effectLs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lang="en-US" dirty="0">
                <a:effectLst/>
                <a:ea typeface="Calibri" panose="020F0502020204030204" pitchFamily="34" charset="0"/>
              </a:rPr>
              <a:t>Business models of servant leadership include FedEx, whose corporate philosophy is People-Service-Profit. This concept is based on the belief that creating a positive working environment for employees will provide better service quality, leading customers to use FedEx products and services.</a:t>
            </a:r>
            <a:endParaRPr lang="en-US" dirty="0">
              <a:effectLst/>
              <a:ea typeface="Times New Roman" panose="02020603050405020304" pitchFamily="18" charset="0"/>
            </a:endParaRPr>
          </a:p>
          <a:p>
            <a:pPr marL="0" marR="0" algn="just">
              <a:lnSpc>
                <a:spcPct val="115000"/>
              </a:lnSpc>
              <a:spcBef>
                <a:spcPts val="0"/>
              </a:spcBef>
              <a:spcAft>
                <a:spcPts val="0"/>
              </a:spcAft>
            </a:pPr>
            <a:r>
              <a:rPr lang="en-US" dirty="0">
                <a:effectLst/>
                <a:ea typeface="Calibri" panose="020F0502020204030204" pitchFamily="34" charset="0"/>
                <a:cs typeface="Times New Roman" panose="02020603050405020304" pitchFamily="18" charset="0"/>
              </a:rPr>
              <a:t> </a:t>
            </a:r>
          </a:p>
          <a:p>
            <a:pPr marL="0" marR="0" algn="just">
              <a:lnSpc>
                <a:spcPct val="115000"/>
              </a:lnSpc>
              <a:spcBef>
                <a:spcPts val="0"/>
              </a:spcBef>
              <a:spcAft>
                <a:spcPts val="0"/>
              </a:spcAft>
            </a:pPr>
            <a:r>
              <a:rPr lang="en-US" dirty="0">
                <a:effectLst/>
                <a:ea typeface="Calibri" panose="020F0502020204030204" pitchFamily="34" charset="0"/>
                <a:cs typeface="Times New Roman" panose="02020603050405020304" pitchFamily="18" charset="0"/>
              </a:rPr>
              <a:t>The Fall 2020 edition of the Commissioner Newsletter states:</a:t>
            </a:r>
          </a:p>
          <a:p>
            <a:pPr marL="0" marR="0" algn="just">
              <a:lnSpc>
                <a:spcPct val="115000"/>
              </a:lnSpc>
              <a:spcBef>
                <a:spcPts val="0"/>
              </a:spcBef>
              <a:spcAft>
                <a:spcPts val="0"/>
              </a:spcAft>
            </a:pPr>
            <a:r>
              <a:rPr lang="en-US" dirty="0">
                <a:effectLst/>
                <a:ea typeface="Calibri" panose="020F0502020204030204" pitchFamily="34" charset="0"/>
                <a:cs typeface="Times New Roman" panose="02020603050405020304" pitchFamily="18" charset="0"/>
              </a:rPr>
              <a:t> </a:t>
            </a:r>
          </a:p>
          <a:p>
            <a:pPr marL="0" marR="0">
              <a:buNone/>
            </a:pPr>
            <a:r>
              <a:rPr lang="en-US" i="1" dirty="0">
                <a:effectLst/>
                <a:ea typeface="Calibri" panose="020F0502020204030204" pitchFamily="34" charset="0"/>
              </a:rPr>
              <a:t>“Dedication, commitment, and energy are the keys to unit service. But don’t take my word for it. Ask a unit leader this question: Would you take a volunteer with little or no Scouting America experience who is wholly dedicated to the success of your unit, who will be consistently available to serve the unit, who will show up to unit meetings and events, who will be committed to take the training needed to understand the mechanics of Scouting America, and who, when they don’t know the answer to a question, will commit to finding the answer for the unit leader? </a:t>
            </a:r>
            <a:endParaRPr lang="en-US" dirty="0">
              <a:effectLst/>
              <a:ea typeface="Times New Roman" panose="02020603050405020304" pitchFamily="18" charset="0"/>
            </a:endParaRPr>
          </a:p>
          <a:p>
            <a:pPr marL="0" marR="0">
              <a:buNone/>
            </a:pPr>
            <a:r>
              <a:rPr lang="en-US" i="1" dirty="0">
                <a:effectLst/>
                <a:ea typeface="Calibri" panose="020F0502020204030204" pitchFamily="34" charset="0"/>
              </a:rPr>
              <a:t> </a:t>
            </a:r>
            <a:endParaRPr lang="en-US" dirty="0">
              <a:effectLst/>
              <a:ea typeface="Times New Roman" panose="02020603050405020304" pitchFamily="18" charset="0"/>
            </a:endParaRPr>
          </a:p>
          <a:p>
            <a:pPr marL="0" marR="0"/>
            <a:r>
              <a:rPr lang="en-US" i="1" dirty="0">
                <a:effectLst/>
                <a:ea typeface="Calibri" panose="020F0502020204030204" pitchFamily="34" charset="0"/>
              </a:rPr>
              <a:t>Most unit leaders would accept this type of engaged partner in their unit's success. Recruiting this type of servant leader for commissioner service from within and without Scouting America will positively impact the unit’s program and, thereby, the Scouts' experience in that unit. No other volunteer is better positioned to support a better unit program.”</a:t>
            </a:r>
            <a:endParaRPr lang="en-US" dirty="0">
              <a:effectLst/>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795378-2BE8-4F3A-9EBF-EDFDDC5E6C95}" type="slidenum">
              <a:rPr lang="en-US" smtClean="0"/>
              <a:t>5</a:t>
            </a:fld>
            <a:endParaRPr lang="en-US"/>
          </a:p>
        </p:txBody>
      </p:sp>
    </p:spTree>
    <p:extLst>
      <p:ext uri="{BB962C8B-B14F-4D97-AF65-F5344CB8AC3E}">
        <p14:creationId xmlns:p14="http://schemas.microsoft.com/office/powerpoint/2010/main" val="2238734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213" y="1130300"/>
            <a:ext cx="6780213" cy="3814763"/>
          </a:xfrm>
        </p:spPr>
      </p:sp>
      <p:sp>
        <p:nvSpPr>
          <p:cNvPr id="3" name="Notes Placeholder 2"/>
          <p:cNvSpPr>
            <a:spLocks noGrp="1"/>
          </p:cNvSpPr>
          <p:nvPr>
            <p:ph type="body" idx="1"/>
          </p:nvPr>
        </p:nvSpPr>
        <p:spPr>
          <a:xfrm>
            <a:off x="685800" y="5160403"/>
            <a:ext cx="5486400" cy="2853297"/>
          </a:xfrm>
        </p:spPr>
        <p:txBody>
          <a:bodyPr/>
          <a:lstStyle/>
          <a:p>
            <a:pPr marL="0" marR="0">
              <a:lnSpc>
                <a:spcPct val="115000"/>
              </a:lnSpc>
              <a:spcBef>
                <a:spcPts val="0"/>
              </a:spcBef>
              <a:spcAft>
                <a:spcPts val="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Organizational Chart</a:t>
            </a:r>
          </a:p>
          <a:p>
            <a:pPr marL="0" marR="0" lvl="0" indent="0" algn="l" defTabSz="914400" rtl="0" eaLnBrk="1" fontAlgn="auto" latinLnBrk="0" hangingPunct="1">
              <a:lnSpc>
                <a:spcPct val="115000"/>
              </a:lnSpc>
              <a:spcBef>
                <a:spcPts val="0"/>
              </a:spcBef>
              <a:spcAft>
                <a:spcPts val="0"/>
              </a:spcAft>
              <a:buClrTx/>
              <a:buSzTx/>
              <a:buFontTx/>
              <a:buNone/>
              <a:tabLst/>
              <a:defRPr/>
            </a:pPr>
            <a:r>
              <a:rPr lang="en-US" dirty="0">
                <a:effectLst/>
                <a:latin typeface="Calibri" panose="020F0502020204030204" pitchFamily="34" charset="0"/>
                <a:ea typeface="Calibri" panose="020F0502020204030204" pitchFamily="34" charset="0"/>
              </a:rPr>
              <a:t>This is an example of a typical org chart for commissioner service. Using scrap paper, outline an org chart reflecting your current volunteer or professional position. (Allow about 1 minute for this exercise.)</a:t>
            </a:r>
            <a:endParaRPr lang="en-US" dirty="0">
              <a:effectLst/>
              <a:latin typeface="Calibri" panose="020F0502020204030204" pitchFamily="34" charset="0"/>
              <a:ea typeface="Times New Roman" panose="02020603050405020304" pitchFamily="18" charset="0"/>
            </a:endParaRPr>
          </a:p>
          <a:p>
            <a:pPr marL="0" marR="0">
              <a:lnSpc>
                <a:spcPct val="115000"/>
              </a:lnSpc>
              <a:spcBef>
                <a:spcPts val="0"/>
              </a:spcBef>
              <a:spcAft>
                <a:spcPts val="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dirty="0">
                <a:effectLst/>
                <a:latin typeface="Calibri" panose="020F0502020204030204" pitchFamily="34" charset="0"/>
                <a:ea typeface="Calibri" panose="020F0502020204030204" pitchFamily="34" charset="0"/>
                <a:cs typeface="Times New Roman" panose="02020603050405020304" pitchFamily="18" charset="0"/>
              </a:rPr>
              <a:t>Done? Now, take the chart and turn it upside down.</a:t>
            </a:r>
          </a:p>
          <a:p>
            <a:pPr marL="0" marR="0">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52795378-2BE8-4F3A-9EBF-EDFDDC5E6C95}" type="slidenum">
              <a:rPr lang="en-US" smtClean="0"/>
              <a:t>6</a:t>
            </a:fld>
            <a:endParaRPr lang="en-US"/>
          </a:p>
        </p:txBody>
      </p:sp>
    </p:spTree>
    <p:extLst>
      <p:ext uri="{BB962C8B-B14F-4D97-AF65-F5344CB8AC3E}">
        <p14:creationId xmlns:p14="http://schemas.microsoft.com/office/powerpoint/2010/main" val="691331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Servant Leader Chart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When you turn the chart upside down, you get a vivid picture of what it means to be a servant leader.</a:t>
            </a:r>
          </a:p>
          <a:p>
            <a:endParaRPr lang="en-US" dirty="0"/>
          </a:p>
        </p:txBody>
      </p:sp>
      <p:sp>
        <p:nvSpPr>
          <p:cNvPr id="4" name="Slide Number Placeholder 3"/>
          <p:cNvSpPr>
            <a:spLocks noGrp="1"/>
          </p:cNvSpPr>
          <p:nvPr>
            <p:ph type="sldNum" sz="quarter" idx="5"/>
          </p:nvPr>
        </p:nvSpPr>
        <p:spPr/>
        <p:txBody>
          <a:bodyPr/>
          <a:lstStyle/>
          <a:p>
            <a:fld id="{52795378-2BE8-4F3A-9EBF-EDFDDC5E6C95}" type="slidenum">
              <a:rPr lang="en-US" smtClean="0"/>
              <a:t>7</a:t>
            </a:fld>
            <a:endParaRPr lang="en-US"/>
          </a:p>
        </p:txBody>
      </p:sp>
    </p:spTree>
    <p:extLst>
      <p:ext uri="{BB962C8B-B14F-4D97-AF65-F5344CB8AC3E}">
        <p14:creationId xmlns:p14="http://schemas.microsoft.com/office/powerpoint/2010/main" val="3028546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57400" y="936625"/>
            <a:ext cx="2743200" cy="1543050"/>
          </a:xfrm>
        </p:spPr>
      </p:sp>
      <p:sp>
        <p:nvSpPr>
          <p:cNvPr id="3" name="Notes Placeholder 2"/>
          <p:cNvSpPr>
            <a:spLocks noGrp="1"/>
          </p:cNvSpPr>
          <p:nvPr>
            <p:ph type="body" idx="1"/>
          </p:nvPr>
        </p:nvSpPr>
        <p:spPr>
          <a:xfrm>
            <a:off x="685800" y="2479675"/>
            <a:ext cx="5486400" cy="5727700"/>
          </a:xfrm>
        </p:spPr>
        <p:txBody>
          <a:bodyPr/>
          <a:lstStyle/>
          <a:p>
            <a:pPr marL="0" marR="0" algn="just">
              <a:lnSpc>
                <a:spcPct val="150000"/>
              </a:lnSpc>
              <a:spcBef>
                <a:spcPts val="0"/>
              </a:spcBef>
              <a:spcAft>
                <a:spcPts val="0"/>
              </a:spcAft>
            </a:pPr>
            <a:r>
              <a:rPr lang="en-US" b="1" dirty="0">
                <a:effectLst/>
                <a:ea typeface="Calibri" panose="020F0502020204030204" pitchFamily="34" charset="0"/>
                <a:cs typeface="Times New Roman" panose="02020603050405020304" pitchFamily="18" charset="0"/>
              </a:rPr>
              <a:t>Servant Leadership</a:t>
            </a:r>
            <a:endParaRPr lang="en-US" dirty="0">
              <a:effectLst/>
              <a:ea typeface="Calibri" panose="020F0502020204030204" pitchFamily="34" charset="0"/>
              <a:cs typeface="Times New Roman" panose="02020603050405020304" pitchFamily="18" charset="0"/>
            </a:endParaRPr>
          </a:p>
          <a:p>
            <a:pPr marL="342900" marR="0" lvl="0" indent="-342900">
              <a:buFont typeface="Symbol" panose="05050102010706020507" pitchFamily="18" charset="2"/>
              <a:buChar char=""/>
            </a:pPr>
            <a:r>
              <a:rPr lang="en-US" kern="1200" dirty="0">
                <a:solidFill>
                  <a:srgbClr val="404040"/>
                </a:solidFill>
                <a:effectLst/>
                <a:ea typeface="Calibri" panose="020F0502020204030204" pitchFamily="34" charset="0"/>
                <a:cs typeface="Times New Roman" panose="02020603050405020304" pitchFamily="18" charset="0"/>
              </a:rPr>
              <a:t>Servant leadership is your opportunity to be exceptional, to make a difference, and not to settle for something mediocre.</a:t>
            </a:r>
            <a:endParaRPr lang="en-US" dirty="0">
              <a:solidFill>
                <a:srgbClr val="404040"/>
              </a:solidFill>
              <a:effectLst/>
              <a:ea typeface="Calibri" panose="020F0502020204030204" pitchFamily="34" charset="0"/>
            </a:endParaRPr>
          </a:p>
          <a:p>
            <a:pPr marL="342900" marR="0" lvl="0" indent="-342900">
              <a:lnSpc>
                <a:spcPct val="115000"/>
              </a:lnSpc>
              <a:buFont typeface="Symbol" panose="05050102010706020507" pitchFamily="18" charset="2"/>
              <a:buChar char=""/>
            </a:pPr>
            <a:r>
              <a:rPr lang="en-US" kern="1200" dirty="0">
                <a:solidFill>
                  <a:srgbClr val="404040"/>
                </a:solidFill>
                <a:effectLst/>
                <a:ea typeface="Calibri" panose="020F0502020204030204" pitchFamily="34" charset="0"/>
                <a:cs typeface="Times New Roman" panose="02020603050405020304" pitchFamily="18" charset="0"/>
              </a:rPr>
              <a:t>Servant leadership recognizes the potential in other people. Developing other leaders and helping them grow their own potential benefits not only the youth they serve, but the organization as a whole because it improves morale, loyalty, and investment into the mission of Scouting.  And frankly, it makes your job easier because those leaders become more self-sufficient.</a:t>
            </a:r>
            <a:endParaRPr lang="en-US" dirty="0">
              <a:solidFill>
                <a:srgbClr val="404040"/>
              </a:solidFill>
              <a:effectLst/>
              <a:ea typeface="Calibri" panose="020F0502020204030204" pitchFamily="34" charset="0"/>
            </a:endParaRPr>
          </a:p>
          <a:p>
            <a:pPr marL="342900" marR="0" lvl="0" indent="-342900">
              <a:lnSpc>
                <a:spcPct val="115000"/>
              </a:lnSpc>
              <a:spcAft>
                <a:spcPts val="600"/>
              </a:spcAft>
              <a:buFont typeface="Symbol" panose="05050102010706020507" pitchFamily="18" charset="2"/>
              <a:buChar char=""/>
            </a:pPr>
            <a:r>
              <a:rPr lang="en-US" kern="1200" dirty="0">
                <a:solidFill>
                  <a:srgbClr val="404040"/>
                </a:solidFill>
                <a:effectLst/>
                <a:ea typeface="Calibri" panose="020F0502020204030204" pitchFamily="34" charset="0"/>
                <a:cs typeface="Times New Roman" panose="02020603050405020304" pitchFamily="18" charset="0"/>
              </a:rPr>
              <a:t>Building a strong, interconnected team means more gets done. If more gets done, programs will be better, leaders will be happier, and youth will have a better Scouting experience.</a:t>
            </a:r>
            <a:endParaRPr lang="en-US" dirty="0">
              <a:solidFill>
                <a:srgbClr val="404040"/>
              </a:solidFill>
              <a:effectLst/>
              <a:ea typeface="Calibri" panose="020F0502020204030204" pitchFamily="34" charset="0"/>
            </a:endParaRPr>
          </a:p>
          <a:p>
            <a:pPr marL="0" marR="0">
              <a:lnSpc>
                <a:spcPct val="115000"/>
              </a:lnSpc>
            </a:pPr>
            <a:r>
              <a:rPr lang="en-US" kern="1200" dirty="0">
                <a:solidFill>
                  <a:srgbClr val="000000"/>
                </a:solidFill>
                <a:effectLst/>
                <a:ea typeface="Calibri" panose="020F0502020204030204" pitchFamily="34" charset="0"/>
                <a:cs typeface="Times New Roman" panose="02020603050405020304" pitchFamily="18" charset="0"/>
              </a:rPr>
              <a:t>Leading well means serving others.</a:t>
            </a:r>
            <a:r>
              <a:rPr lang="en-US" dirty="0">
                <a:effectLst/>
                <a:ea typeface="Times New Roman" panose="02020603050405020304" pitchFamily="18" charset="0"/>
              </a:rPr>
              <a:t>  </a:t>
            </a:r>
            <a:r>
              <a:rPr lang="en-US" kern="1200" dirty="0">
                <a:solidFill>
                  <a:srgbClr val="000000"/>
                </a:solidFill>
                <a:effectLst/>
                <a:ea typeface="Calibri" panose="020F0502020204030204" pitchFamily="34" charset="0"/>
                <a:cs typeface="Times New Roman" panose="02020603050405020304" pitchFamily="18" charset="0"/>
              </a:rPr>
              <a:t>Robert Greenleaf’s (</a:t>
            </a:r>
            <a:r>
              <a:rPr lang="en-US" i="1" kern="1200" dirty="0">
                <a:solidFill>
                  <a:srgbClr val="000000"/>
                </a:solidFill>
                <a:effectLst/>
                <a:ea typeface="Calibri" panose="020F0502020204030204" pitchFamily="34" charset="0"/>
                <a:cs typeface="Times New Roman" panose="02020603050405020304" pitchFamily="18" charset="0"/>
              </a:rPr>
              <a:t>Servant Leadership</a:t>
            </a:r>
            <a:r>
              <a:rPr lang="en-US" kern="1200" dirty="0">
                <a:solidFill>
                  <a:srgbClr val="000000"/>
                </a:solidFill>
                <a:effectLst/>
                <a:ea typeface="Calibri" panose="020F0502020204030204" pitchFamily="34" charset="0"/>
                <a:cs typeface="Times New Roman" panose="02020603050405020304" pitchFamily="18" charset="0"/>
              </a:rPr>
              <a:t>) acid test of a servant leader is summed up in this simple question: “Do the people around the person grow?”</a:t>
            </a:r>
            <a:endParaRPr lang="en-US" dirty="0">
              <a:effectLst/>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795378-2BE8-4F3A-9EBF-EDFDDC5E6C95}" type="slidenum">
              <a:rPr lang="en-US" smtClean="0"/>
              <a:t>8</a:t>
            </a:fld>
            <a:endParaRPr lang="en-US"/>
          </a:p>
        </p:txBody>
      </p:sp>
    </p:spTree>
    <p:extLst>
      <p:ext uri="{BB962C8B-B14F-4D97-AF65-F5344CB8AC3E}">
        <p14:creationId xmlns:p14="http://schemas.microsoft.com/office/powerpoint/2010/main" val="1501174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b="1" dirty="0"/>
              <a:t>Activity – 5 minutes</a:t>
            </a:r>
          </a:p>
          <a:p>
            <a:pPr marL="0" marR="0">
              <a:buNone/>
            </a:pPr>
            <a:r>
              <a:rPr lang="en-US"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For this exercise, the instructor will read the list of 20 characteristics of servant leadership. </a:t>
            </a:r>
            <a:endParaRPr lang="en-US" dirty="0">
              <a:effectLst/>
              <a:latin typeface="Calibri" panose="020F0502020204030204" pitchFamily="34" charset="0"/>
              <a:ea typeface="Times New Roman" panose="02020603050405020304" pitchFamily="18" charset="0"/>
            </a:endParaRPr>
          </a:p>
          <a:p>
            <a:pPr marL="0" marR="0">
              <a:buNone/>
            </a:pPr>
            <a:r>
              <a:rPr lang="en-US"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dirty="0">
              <a:effectLst/>
              <a:latin typeface="Calibri" panose="020F0502020204030204" pitchFamily="34" charset="0"/>
              <a:ea typeface="Times New Roman" panose="02020603050405020304" pitchFamily="18" charset="0"/>
            </a:endParaRPr>
          </a:p>
          <a:p>
            <a:pPr marL="0" marR="0">
              <a:buNone/>
            </a:pPr>
            <a:r>
              <a:rPr lang="en-US"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Ask:</a:t>
            </a:r>
            <a:r>
              <a:rPr lang="en-US"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Give yourself 1 point for each sentence you think is a TRUE statement about you.</a:t>
            </a:r>
            <a:endParaRPr lang="en-US" dirty="0">
              <a:effectLst/>
              <a:latin typeface="Calibri" panose="020F0502020204030204" pitchFamily="34" charset="0"/>
              <a:ea typeface="Times New Roman" panose="02020603050405020304" pitchFamily="18" charset="0"/>
            </a:endParaRPr>
          </a:p>
          <a:p>
            <a:pPr marL="0" marR="0">
              <a:buNone/>
            </a:pPr>
            <a:r>
              <a:rPr lang="en-US"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dirty="0">
              <a:effectLst/>
              <a:latin typeface="Calibri" panose="020F0502020204030204" pitchFamily="34" charset="0"/>
              <a:ea typeface="Times New Roman" panose="02020603050405020304" pitchFamily="18" charset="0"/>
            </a:endParaRPr>
          </a:p>
          <a:p>
            <a:pPr marL="0" marR="0">
              <a:buNone/>
            </a:pPr>
            <a:r>
              <a:rPr lang="en-US"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Remind students that this is not a competition but an internal reflection. It is unlikely that everyone will answer all the statements true.</a:t>
            </a:r>
            <a:endParaRPr lang="en-US" dirty="0">
              <a:effectLst/>
              <a:latin typeface="Calibri" panose="020F0502020204030204" pitchFamily="34" charset="0"/>
              <a:ea typeface="Times New Roman" panose="02020603050405020304" pitchFamily="18" charset="0"/>
            </a:endParaRPr>
          </a:p>
          <a:p>
            <a:pPr marL="0" marR="0">
              <a:buNone/>
            </a:pPr>
            <a:r>
              <a:rPr lang="en-US"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dirty="0">
              <a:effectLst/>
              <a:latin typeface="Calibri" panose="020F0502020204030204" pitchFamily="34" charset="0"/>
              <a:ea typeface="Times New Roman" panose="02020603050405020304" pitchFamily="18" charset="0"/>
            </a:endParaRPr>
          </a:p>
          <a:p>
            <a:pPr marL="0" marR="0"/>
            <a:r>
              <a:rPr lang="en-US"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Following the activity, ask students if any of the statements strongly impacted them. Allow a few students to share which statements affected them and why.</a:t>
            </a:r>
            <a:endParaRPr lang="en-US"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2795378-2BE8-4F3A-9EBF-EDFDDC5E6C95}" type="slidenum">
              <a:rPr lang="en-US" smtClean="0"/>
              <a:t>9</a:t>
            </a:fld>
            <a:endParaRPr lang="en-US"/>
          </a:p>
        </p:txBody>
      </p:sp>
    </p:spTree>
    <p:extLst>
      <p:ext uri="{BB962C8B-B14F-4D97-AF65-F5344CB8AC3E}">
        <p14:creationId xmlns:p14="http://schemas.microsoft.com/office/powerpoint/2010/main" val="1678942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b="1" kern="1200" dirty="0">
                <a:solidFill>
                  <a:srgbClr val="000000"/>
                </a:solidFill>
                <a:effectLst/>
                <a:ea typeface="Calibri" panose="020F0502020204030204" pitchFamily="34" charset="0"/>
                <a:cs typeface="Times New Roman" panose="02020603050405020304" pitchFamily="18" charset="0"/>
              </a:rPr>
              <a:t>John C. Maxwell Quote:</a:t>
            </a:r>
            <a:endParaRPr lang="en-US" dirty="0">
              <a:effectLst/>
              <a:ea typeface="Times New Roman" panose="02020603050405020304" pitchFamily="18" charset="0"/>
            </a:endParaRPr>
          </a:p>
          <a:p>
            <a:pPr marL="0" marR="0">
              <a:spcBef>
                <a:spcPts val="0"/>
              </a:spcBef>
              <a:spcAft>
                <a:spcPts val="0"/>
              </a:spcAft>
            </a:pPr>
            <a:r>
              <a:rPr lang="en-US" i="1" kern="1200" dirty="0">
                <a:solidFill>
                  <a:srgbClr val="000000"/>
                </a:solidFill>
                <a:effectLst/>
                <a:ea typeface="Calibri" panose="020F0502020204030204" pitchFamily="34" charset="0"/>
                <a:cs typeface="Times New Roman" panose="02020603050405020304" pitchFamily="18" charset="0"/>
              </a:rPr>
              <a:t>True leadership must be for the benefit of the followers, not to enrich the leader.</a:t>
            </a:r>
            <a:endParaRPr lang="en-US" dirty="0">
              <a:effectLs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ea typeface="Calibri" panose="020F0502020204030204" pitchFamily="34" charset="0"/>
                <a:cs typeface="Times New Roman" panose="02020603050405020304" pitchFamily="18" charset="0"/>
              </a:rPr>
              <a:t>Many leaders impact the here and now. Servant leadership impacts future generations, and it is one way of leaving a legacy</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52795378-2BE8-4F3A-9EBF-EDFDDC5E6C95}" type="slidenum">
              <a:rPr lang="en-US" smtClean="0"/>
              <a:t>10</a:t>
            </a:fld>
            <a:endParaRPr lang="en-US"/>
          </a:p>
        </p:txBody>
      </p:sp>
    </p:spTree>
    <p:extLst>
      <p:ext uri="{BB962C8B-B14F-4D97-AF65-F5344CB8AC3E}">
        <p14:creationId xmlns:p14="http://schemas.microsoft.com/office/powerpoint/2010/main" val="654163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Leaving a Legacy</a:t>
            </a:r>
          </a:p>
          <a:p>
            <a:pPr marL="0" indent="0">
              <a:buFont typeface="Arial" panose="020B0604020202020204" pitchFamily="34" charset="0"/>
              <a:buNone/>
            </a:pPr>
            <a:endParaRPr lang="en-US" dirty="0"/>
          </a:p>
          <a:p>
            <a:pPr marL="0" indent="0" algn="just">
              <a:lnSpc>
                <a:spcPct val="200000"/>
              </a:lnSpc>
              <a:buFont typeface="Arial" panose="020B0604020202020204" pitchFamily="34" charset="0"/>
              <a:buNone/>
            </a:pPr>
            <a:r>
              <a:rPr lang="en-US" dirty="0"/>
              <a:t>There are four main characteristics of leaving a legacy through servant leadership. In the next few slides, we will explore how</a:t>
            </a:r>
          </a:p>
          <a:p>
            <a:pPr marL="171450" indent="-171450" algn="just">
              <a:lnSpc>
                <a:spcPct val="200000"/>
              </a:lnSpc>
              <a:buFont typeface="Arial" panose="020B0604020202020204" pitchFamily="34" charset="0"/>
              <a:buChar char="•"/>
            </a:pPr>
            <a:r>
              <a:rPr lang="en-US" dirty="0"/>
              <a:t>Leadership belongs to everyone,</a:t>
            </a:r>
          </a:p>
          <a:p>
            <a:pPr marL="171450" indent="-171450" algn="just">
              <a:lnSpc>
                <a:spcPct val="200000"/>
              </a:lnSpc>
              <a:buFont typeface="Arial" panose="020B0604020202020204" pitchFamily="34" charset="0"/>
              <a:buChar char="•"/>
            </a:pPr>
            <a:r>
              <a:rPr lang="en-US" dirty="0"/>
              <a:t>Teaching IS serving,</a:t>
            </a:r>
          </a:p>
          <a:p>
            <a:pPr marL="171450" indent="-171450" algn="just">
              <a:lnSpc>
                <a:spcPct val="200000"/>
              </a:lnSpc>
              <a:buFont typeface="Arial" panose="020B0604020202020204" pitchFamily="34" charset="0"/>
              <a:buChar char="•"/>
            </a:pPr>
            <a:r>
              <a:rPr lang="en-US" dirty="0"/>
              <a:t>The value of constructive feedback, and</a:t>
            </a:r>
          </a:p>
          <a:p>
            <a:pPr marL="171450" indent="-171450" algn="just">
              <a:lnSpc>
                <a:spcPct val="200000"/>
              </a:lnSpc>
              <a:buFont typeface="Arial" panose="020B0604020202020204" pitchFamily="34" charset="0"/>
              <a:buChar char="•"/>
            </a:pPr>
            <a:r>
              <a:rPr lang="en-US" dirty="0"/>
              <a:t>Leadership requires us to think ahead with future goals in mind.</a:t>
            </a:r>
          </a:p>
          <a:p>
            <a:endParaRPr lang="en-US" dirty="0"/>
          </a:p>
        </p:txBody>
      </p:sp>
      <p:sp>
        <p:nvSpPr>
          <p:cNvPr id="4" name="Slide Number Placeholder 3"/>
          <p:cNvSpPr>
            <a:spLocks noGrp="1"/>
          </p:cNvSpPr>
          <p:nvPr>
            <p:ph type="sldNum" sz="quarter" idx="5"/>
          </p:nvPr>
        </p:nvSpPr>
        <p:spPr/>
        <p:txBody>
          <a:bodyPr/>
          <a:lstStyle/>
          <a:p>
            <a:fld id="{52795378-2BE8-4F3A-9EBF-EDFDDC5E6C95}" type="slidenum">
              <a:rPr lang="en-US" smtClean="0"/>
              <a:t>11</a:t>
            </a:fld>
            <a:endParaRPr lang="en-US"/>
          </a:p>
        </p:txBody>
      </p:sp>
    </p:spTree>
    <p:extLst>
      <p:ext uri="{BB962C8B-B14F-4D97-AF65-F5344CB8AC3E}">
        <p14:creationId xmlns:p14="http://schemas.microsoft.com/office/powerpoint/2010/main" val="3789073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6050" y="976313"/>
            <a:ext cx="4025900" cy="2265362"/>
          </a:xfrm>
        </p:spPr>
      </p:sp>
      <p:sp>
        <p:nvSpPr>
          <p:cNvPr id="3" name="Notes Placeholder 2"/>
          <p:cNvSpPr>
            <a:spLocks noGrp="1"/>
          </p:cNvSpPr>
          <p:nvPr>
            <p:ph type="body" idx="1"/>
          </p:nvPr>
        </p:nvSpPr>
        <p:spPr>
          <a:xfrm>
            <a:off x="801710" y="3370239"/>
            <a:ext cx="5486400" cy="4797447"/>
          </a:xfrm>
        </p:spPr>
        <p:txBody>
          <a:bodyPr/>
          <a:lstStyle/>
          <a:p>
            <a:pPr marL="342900" marR="0" lvl="0" indent="-342900">
              <a:buFont typeface="Symbol" panose="05050102010706020507" pitchFamily="18" charset="2"/>
              <a:buChar char=""/>
            </a:pPr>
            <a:r>
              <a:rPr lang="en-US"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Leadership is everyone’s responsibility, regardless of Scouting position. Can commissioners be </a:t>
            </a:r>
            <a:r>
              <a:rPr lang="en-US" kern="1200"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leaders? Yes! They can and should be leaders.</a:t>
            </a:r>
            <a:endParaRPr lang="en-US" dirty="0">
              <a:solidFill>
                <a:srgbClr val="404040"/>
              </a:solidFill>
              <a:effectLst/>
              <a:latin typeface="Calibri" panose="020F0502020204030204" pitchFamily="34" charset="0"/>
              <a:ea typeface="Calibri" panose="020F0502020204030204" pitchFamily="34" charset="0"/>
            </a:endParaRPr>
          </a:p>
          <a:p>
            <a:pPr marL="342900" marR="0" lvl="0" indent="-342900">
              <a:buFont typeface="Symbol" panose="05050102010706020507" pitchFamily="18" charset="2"/>
              <a:buChar char=""/>
            </a:pPr>
            <a:r>
              <a:rPr lang="en-US" kern="1200"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None of us is the sole inhabitant of our organization or communities – we do not live alone. The legacy perspective explicitly reveals that we make a difference. The only remaining question is … what kind of difference do you want to make through your leadership?</a:t>
            </a:r>
            <a:endParaRPr lang="en-US" dirty="0">
              <a:solidFill>
                <a:srgbClr val="404040"/>
              </a:solidFill>
              <a:effectLst/>
              <a:latin typeface="Calibri" panose="020F0502020204030204" pitchFamily="34" charset="0"/>
              <a:ea typeface="Calibri" panose="020F0502020204030204" pitchFamily="34" charset="0"/>
            </a:endParaRPr>
          </a:p>
          <a:p>
            <a:pPr marL="342900" marR="0" lvl="0" indent="-342900">
              <a:spcAft>
                <a:spcPts val="600"/>
              </a:spcAft>
              <a:buFont typeface="Symbol" panose="05050102010706020507" pitchFamily="18" charset="2"/>
              <a:buChar char=""/>
            </a:pPr>
            <a:r>
              <a:rPr lang="en-US" kern="1200" dirty="0">
                <a:solidFill>
                  <a:srgbClr val="404040"/>
                </a:solidFill>
                <a:effectLst/>
                <a:latin typeface="Calibri" panose="020F0502020204030204" pitchFamily="34" charset="0"/>
                <a:ea typeface="Calibri" panose="020F0502020204030204" pitchFamily="34" charset="0"/>
                <a:cs typeface="Times New Roman" panose="02020603050405020304" pitchFamily="18" charset="0"/>
              </a:rPr>
              <a:t>When it comes to leading, each person has to take responsibility for their leadership quality. </a:t>
            </a:r>
            <a:endParaRPr lang="en-US" dirty="0">
              <a:solidFill>
                <a:srgbClr val="404040"/>
              </a:solidFill>
              <a:effectLst/>
              <a:latin typeface="Calibri" panose="020F0502020204030204" pitchFamily="34" charset="0"/>
              <a:ea typeface="Calibri" panose="020F0502020204030204" pitchFamily="34" charset="0"/>
            </a:endParaRPr>
          </a:p>
          <a:p>
            <a:pPr marL="0" marR="0"/>
            <a:endParaRPr lang="en-US" kern="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r>
              <a:rPr lang="en-US" kern="1200" dirty="0">
                <a:effectLst/>
                <a:latin typeface="Calibri" panose="020F0502020204030204" pitchFamily="34" charset="0"/>
                <a:ea typeface="Times New Roman" panose="02020603050405020304" pitchFamily="18" charset="0"/>
                <a:cs typeface="Times New Roman" panose="02020603050405020304" pitchFamily="18" charset="0"/>
              </a:rPr>
              <a:t>If not you, then who?</a:t>
            </a:r>
            <a:endParaRPr lang="en-US" dirty="0">
              <a:effectLst/>
              <a:latin typeface="Calibri" panose="020F0502020204030204" pitchFamily="34"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795378-2BE8-4F3A-9EBF-EDFDDC5E6C95}" type="slidenum">
              <a:rPr lang="en-US" smtClean="0"/>
              <a:t>12</a:t>
            </a:fld>
            <a:endParaRPr lang="en-US"/>
          </a:p>
        </p:txBody>
      </p:sp>
    </p:spTree>
    <p:extLst>
      <p:ext uri="{BB962C8B-B14F-4D97-AF65-F5344CB8AC3E}">
        <p14:creationId xmlns:p14="http://schemas.microsoft.com/office/powerpoint/2010/main" val="4191088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lnSpc>
                <a:spcPct val="150000"/>
              </a:lnSpc>
              <a:buFont typeface="Arial" panose="020B0604020202020204" pitchFamily="34" charset="0"/>
              <a:buNone/>
            </a:pPr>
            <a:r>
              <a:rPr lang="en-US" dirty="0"/>
              <a:t>Consider that teaching is one way of serving.</a:t>
            </a:r>
          </a:p>
          <a:p>
            <a:pPr marL="0" indent="0" algn="just">
              <a:lnSpc>
                <a:spcPct val="150000"/>
              </a:lnSpc>
              <a:buFont typeface="Arial" panose="020B0604020202020204" pitchFamily="34" charset="0"/>
              <a:buNone/>
            </a:pPr>
            <a:endParaRPr lang="en-US" dirty="0"/>
          </a:p>
          <a:p>
            <a:pPr marL="628650" lvl="1" indent="-171450" algn="just">
              <a:lnSpc>
                <a:spcPct val="150000"/>
              </a:lnSpc>
              <a:buFont typeface="Arial" panose="020B0604020202020204" pitchFamily="34" charset="0"/>
              <a:buChar char="•"/>
            </a:pPr>
            <a:r>
              <a:rPr lang="en-US" dirty="0"/>
              <a:t>The best way to learn is to teach. An old Chinese proverb says, “He who teaches learns twice.”</a:t>
            </a:r>
          </a:p>
          <a:p>
            <a:pPr marL="628650" lvl="1" indent="-171450" algn="just">
              <a:lnSpc>
                <a:spcPct val="150000"/>
              </a:lnSpc>
              <a:buFont typeface="Arial" panose="020B0604020202020204" pitchFamily="34" charset="0"/>
              <a:buChar char="•"/>
            </a:pPr>
            <a:r>
              <a:rPr lang="en-US" dirty="0"/>
              <a:t>Legacies are passed on in the stories we tell. Our understanding of the Scouting position, district, or council is influenced by stories we have heard.</a:t>
            </a:r>
          </a:p>
          <a:p>
            <a:pPr marL="0" indent="0" algn="just">
              <a:lnSpc>
                <a:spcPct val="150000"/>
              </a:lnSpc>
              <a:buFont typeface="Arial" panose="020B0604020202020204" pitchFamily="34" charset="0"/>
              <a:buNone/>
            </a:pPr>
            <a:endParaRPr lang="en-US" dirty="0"/>
          </a:p>
          <a:p>
            <a:pPr marL="0" indent="0" algn="just">
              <a:lnSpc>
                <a:spcPct val="150000"/>
              </a:lnSpc>
              <a:buFont typeface="Arial" panose="020B0604020202020204" pitchFamily="34" charset="0"/>
              <a:buNone/>
            </a:pPr>
            <a:r>
              <a:rPr lang="en-US" dirty="0"/>
              <a:t>Leadership is personal. We are all reluctant to follow people if they are unwilling to tell us about themselves. We become suspicious and are less willing to trust.</a:t>
            </a:r>
          </a:p>
          <a:p>
            <a:endParaRPr lang="en-US" dirty="0"/>
          </a:p>
        </p:txBody>
      </p:sp>
      <p:sp>
        <p:nvSpPr>
          <p:cNvPr id="4" name="Slide Number Placeholder 3"/>
          <p:cNvSpPr>
            <a:spLocks noGrp="1"/>
          </p:cNvSpPr>
          <p:nvPr>
            <p:ph type="sldNum" sz="quarter" idx="5"/>
          </p:nvPr>
        </p:nvSpPr>
        <p:spPr/>
        <p:txBody>
          <a:bodyPr/>
          <a:lstStyle/>
          <a:p>
            <a:fld id="{52795378-2BE8-4F3A-9EBF-EDFDDC5E6C95}" type="slidenum">
              <a:rPr lang="en-US" smtClean="0"/>
              <a:t>13</a:t>
            </a:fld>
            <a:endParaRPr lang="en-US"/>
          </a:p>
        </p:txBody>
      </p:sp>
    </p:spTree>
    <p:extLst>
      <p:ext uri="{BB962C8B-B14F-4D97-AF65-F5344CB8AC3E}">
        <p14:creationId xmlns:p14="http://schemas.microsoft.com/office/powerpoint/2010/main" val="3428536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200000"/>
              </a:lnSpc>
              <a:spcBef>
                <a:spcPts val="0"/>
              </a:spcBef>
              <a:spcAft>
                <a:spcPts val="0"/>
              </a:spcAft>
              <a:buClrTx/>
              <a:buSzTx/>
              <a:buFont typeface="Arial" panose="020B0604020202020204" pitchFamily="34" charset="0"/>
              <a:buNone/>
              <a:tabLst/>
              <a:defRPr/>
            </a:pPr>
            <a:r>
              <a:rPr lang="en-US" dirty="0"/>
              <a:t>We all need loving critics.  Feedback is a gift.</a:t>
            </a:r>
            <a:endParaRPr lang="en-US" kern="1200" dirty="0">
              <a:solidFill>
                <a:srgbClr val="000000"/>
              </a:solidFill>
              <a:effectLst/>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200000"/>
              </a:lnSpc>
              <a:spcBef>
                <a:spcPts val="0"/>
              </a:spcBef>
              <a:spcAft>
                <a:spcPts val="0"/>
              </a:spcAft>
              <a:buClrTx/>
              <a:buSzTx/>
              <a:buFont typeface="Arial" panose="020B0604020202020204" pitchFamily="34" charset="0"/>
              <a:buNone/>
              <a:tabLst/>
              <a:defRPr/>
            </a:pPr>
            <a:r>
              <a:rPr lang="en-US" kern="1200" dirty="0">
                <a:solidFill>
                  <a:srgbClr val="000000"/>
                </a:solidFill>
                <a:effectLst/>
                <a:ea typeface="Times New Roman" panose="02020603050405020304" pitchFamily="18" charset="0"/>
                <a:cs typeface="Times New Roman" panose="02020603050405020304" pitchFamily="18" charset="0"/>
              </a:rPr>
              <a:t>When you don’t see eye to eye with someone, seek to understand them. Focus on the purpose and not the person. The legacy from difficult conversations will be far more creative and sustaining than those who always agree.</a:t>
            </a:r>
            <a:endParaRPr lang="en-US" dirty="0">
              <a:effectLst/>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795378-2BE8-4F3A-9EBF-EDFDDC5E6C95}" type="slidenum">
              <a:rPr lang="en-US" smtClean="0"/>
              <a:t>14</a:t>
            </a:fld>
            <a:endParaRPr lang="en-US"/>
          </a:p>
        </p:txBody>
      </p:sp>
    </p:spTree>
    <p:extLst>
      <p:ext uri="{BB962C8B-B14F-4D97-AF65-F5344CB8AC3E}">
        <p14:creationId xmlns:p14="http://schemas.microsoft.com/office/powerpoint/2010/main" val="2396056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lang="en-US"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Forward-thinking is a leadership prerequisite. Leaders must articulate a vision and get others excited about it. You can’t lead without followers.</a:t>
            </a:r>
            <a:endParaRPr lang="en-US" dirty="0">
              <a:effectLst/>
              <a:latin typeface="Calibri" panose="020F0502020204030204" pitchFamily="34"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795378-2BE8-4F3A-9EBF-EDFDDC5E6C95}" type="slidenum">
              <a:rPr lang="en-US" smtClean="0"/>
              <a:t>15</a:t>
            </a:fld>
            <a:endParaRPr lang="en-US"/>
          </a:p>
        </p:txBody>
      </p:sp>
    </p:spTree>
    <p:extLst>
      <p:ext uri="{BB962C8B-B14F-4D97-AF65-F5344CB8AC3E}">
        <p14:creationId xmlns:p14="http://schemas.microsoft.com/office/powerpoint/2010/main" val="11854235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buNone/>
            </a:pPr>
            <a:r>
              <a:rPr lang="en-US" kern="1200" dirty="0">
                <a:solidFill>
                  <a:srgbClr val="000000"/>
                </a:solidFill>
                <a:effectLst/>
                <a:ea typeface="Times New Roman" panose="02020603050405020304" pitchFamily="18" charset="0"/>
                <a:cs typeface="Times New Roman" panose="02020603050405020304" pitchFamily="18" charset="0"/>
              </a:rPr>
              <a:t>Leaders are followers, too.</a:t>
            </a:r>
            <a:r>
              <a:rPr lang="en-US" dirty="0">
                <a:effectLst/>
                <a:ea typeface="Times New Roman" panose="02020603050405020304" pitchFamily="18" charset="0"/>
              </a:rPr>
              <a:t>  </a:t>
            </a:r>
            <a:r>
              <a:rPr lang="en-US" kern="1200" dirty="0">
                <a:solidFill>
                  <a:srgbClr val="000000"/>
                </a:solidFill>
                <a:effectLst/>
                <a:ea typeface="Times New Roman" panose="02020603050405020304" pitchFamily="18" charset="0"/>
                <a:cs typeface="Times New Roman" panose="02020603050405020304" pitchFamily="18" charset="0"/>
              </a:rPr>
              <a:t>The best leaders are self-aware and realize their limitations. They are also secure enough to let go and let others take charge.</a:t>
            </a:r>
            <a:endParaRPr lang="en-US" dirty="0">
              <a:effectLst/>
              <a:ea typeface="Times New Roman" panose="02020603050405020304" pitchFamily="18" charset="0"/>
            </a:endParaRPr>
          </a:p>
          <a:p>
            <a:pPr marL="0" marR="0">
              <a:buNone/>
            </a:pPr>
            <a:r>
              <a:rPr lang="en-US" kern="1200" dirty="0">
                <a:solidFill>
                  <a:srgbClr val="000000"/>
                </a:solidFill>
                <a:effectLst/>
                <a:ea typeface="Times New Roman" panose="02020603050405020304" pitchFamily="18" charset="0"/>
                <a:cs typeface="Times New Roman" panose="02020603050405020304" pitchFamily="18" charset="0"/>
              </a:rPr>
              <a:t> </a:t>
            </a:r>
            <a:endParaRPr lang="en-US" dirty="0">
              <a:effectLst/>
              <a:ea typeface="Times New Roman" panose="02020603050405020304" pitchFamily="18" charset="0"/>
            </a:endParaRPr>
          </a:p>
          <a:p>
            <a:pPr marL="0" marR="0">
              <a:buNone/>
            </a:pPr>
            <a:r>
              <a:rPr lang="en-US" kern="1200" dirty="0">
                <a:solidFill>
                  <a:srgbClr val="000000"/>
                </a:solidFill>
                <a:effectLst/>
                <a:ea typeface="Times New Roman" panose="02020603050405020304" pitchFamily="18" charset="0"/>
                <a:cs typeface="Times New Roman" panose="02020603050405020304" pitchFamily="18" charset="0"/>
              </a:rPr>
              <a:t>We follow a process, not a person. Too often, the word ‘follower’ is used negatively or critically. Leaders follow, too.</a:t>
            </a:r>
            <a:endParaRPr lang="en-US" dirty="0">
              <a:effectLst/>
              <a:ea typeface="Times New Roman" panose="02020603050405020304" pitchFamily="18" charset="0"/>
            </a:endParaRPr>
          </a:p>
          <a:p>
            <a:pPr marL="0" marR="0">
              <a:buNone/>
            </a:pPr>
            <a:r>
              <a:rPr lang="en-US" kern="1200" dirty="0">
                <a:solidFill>
                  <a:srgbClr val="000000"/>
                </a:solidFill>
                <a:effectLst/>
                <a:ea typeface="Times New Roman" panose="02020603050405020304" pitchFamily="18" charset="0"/>
                <a:cs typeface="Times New Roman" panose="02020603050405020304" pitchFamily="18" charset="0"/>
              </a:rPr>
              <a:t> </a:t>
            </a:r>
            <a:endParaRPr lang="en-US" dirty="0">
              <a:effectLst/>
              <a:ea typeface="Times New Roman" panose="02020603050405020304" pitchFamily="18" charset="0"/>
            </a:endParaRPr>
          </a:p>
          <a:p>
            <a:pPr marL="0" marR="0">
              <a:buNone/>
            </a:pPr>
            <a:r>
              <a:rPr lang="en-US" kern="1200" dirty="0">
                <a:solidFill>
                  <a:srgbClr val="000000"/>
                </a:solidFill>
                <a:effectLst/>
                <a:ea typeface="Times New Roman" panose="02020603050405020304" pitchFamily="18" charset="0"/>
                <a:cs typeface="Times New Roman" panose="02020603050405020304" pitchFamily="18" charset="0"/>
              </a:rPr>
              <a:t>You don’t have to be </a:t>
            </a:r>
            <a:r>
              <a:rPr lang="en-US" b="1" kern="1200" dirty="0">
                <a:solidFill>
                  <a:srgbClr val="000000"/>
                </a:solidFill>
                <a:effectLst/>
                <a:ea typeface="Times New Roman" panose="02020603050405020304" pitchFamily="18" charset="0"/>
                <a:cs typeface="Times New Roman" panose="02020603050405020304" pitchFamily="18" charset="0"/>
              </a:rPr>
              <a:t>THE</a:t>
            </a:r>
            <a:r>
              <a:rPr lang="en-US" kern="1200" dirty="0">
                <a:solidFill>
                  <a:srgbClr val="000000"/>
                </a:solidFill>
                <a:effectLst/>
                <a:ea typeface="Times New Roman" panose="02020603050405020304" pitchFamily="18" charset="0"/>
                <a:cs typeface="Times New Roman" panose="02020603050405020304" pitchFamily="18" charset="0"/>
              </a:rPr>
              <a:t> leader to lead.</a:t>
            </a:r>
            <a:endParaRPr lang="en-US" dirty="0">
              <a:effectLst/>
              <a:ea typeface="Times New Roman" panose="02020603050405020304" pitchFamily="18" charset="0"/>
            </a:endParaRPr>
          </a:p>
          <a:p>
            <a:pPr marL="0" marR="0">
              <a:buNone/>
            </a:pPr>
            <a:r>
              <a:rPr lang="en-US" kern="1200" dirty="0">
                <a:solidFill>
                  <a:srgbClr val="000000"/>
                </a:solidFill>
                <a:effectLst/>
                <a:ea typeface="Times New Roman" panose="02020603050405020304" pitchFamily="18" charset="0"/>
                <a:cs typeface="Times New Roman" panose="02020603050405020304" pitchFamily="18" charset="0"/>
              </a:rPr>
              <a:t> </a:t>
            </a:r>
            <a:endParaRPr lang="en-US" dirty="0">
              <a:effectLst/>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795378-2BE8-4F3A-9EBF-EDFDDC5E6C95}" type="slidenum">
              <a:rPr lang="en-US" smtClean="0"/>
              <a:t>16</a:t>
            </a:fld>
            <a:endParaRPr lang="en-US"/>
          </a:p>
        </p:txBody>
      </p:sp>
    </p:spTree>
    <p:extLst>
      <p:ext uri="{BB962C8B-B14F-4D97-AF65-F5344CB8AC3E}">
        <p14:creationId xmlns:p14="http://schemas.microsoft.com/office/powerpoint/2010/main" val="1579104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just"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legacy you leave is the life you lead. </a:t>
            </a:r>
          </a:p>
          <a:p>
            <a:pPr marL="171450" marR="0" lvl="0" indent="-171450" algn="just"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Each day provides countless chances to make a difference. </a:t>
            </a:r>
          </a:p>
          <a:p>
            <a:pPr marL="171450" marR="0" lvl="0" indent="-171450" algn="just"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There are many moments each day you can choose to lead and many opportunities to make a difference.</a:t>
            </a:r>
          </a:p>
          <a:p>
            <a:pPr marL="171450" marR="0" lvl="0" indent="-171450" algn="just"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2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Each of these moments serves up the prospect of contributing to a lasting legacy.</a:t>
            </a:r>
          </a:p>
          <a:p>
            <a:endParaRPr lang="en-US" dirty="0"/>
          </a:p>
        </p:txBody>
      </p:sp>
      <p:sp>
        <p:nvSpPr>
          <p:cNvPr id="4" name="Slide Number Placeholder 3"/>
          <p:cNvSpPr>
            <a:spLocks noGrp="1"/>
          </p:cNvSpPr>
          <p:nvPr>
            <p:ph type="sldNum" sz="quarter" idx="5"/>
          </p:nvPr>
        </p:nvSpPr>
        <p:spPr/>
        <p:txBody>
          <a:bodyPr/>
          <a:lstStyle/>
          <a:p>
            <a:fld id="{52795378-2BE8-4F3A-9EBF-EDFDDC5E6C95}" type="slidenum">
              <a:rPr lang="en-US" smtClean="0"/>
              <a:t>17</a:t>
            </a:fld>
            <a:endParaRPr lang="en-US"/>
          </a:p>
        </p:txBody>
      </p:sp>
    </p:spTree>
    <p:extLst>
      <p:ext uri="{BB962C8B-B14F-4D97-AF65-F5344CB8AC3E}">
        <p14:creationId xmlns:p14="http://schemas.microsoft.com/office/powerpoint/2010/main" val="4247633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buNone/>
            </a:pPr>
            <a:r>
              <a:rPr lang="en-US"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What is your legacy?</a:t>
            </a:r>
            <a:endParaRPr lang="en-US" dirty="0">
              <a:effectLst/>
              <a:latin typeface="Calibri" panose="020F0502020204030204" pitchFamily="34" charset="0"/>
              <a:ea typeface="Times New Roman" panose="02020603050405020304" pitchFamily="18" charset="0"/>
            </a:endParaRPr>
          </a:p>
          <a:p>
            <a:pPr marL="0" marR="0">
              <a:buNone/>
            </a:pPr>
            <a:r>
              <a:rPr lang="en-US"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Leading is not about what we gain from others but about what others gain from us.</a:t>
            </a:r>
            <a:endParaRPr lang="en-US" dirty="0">
              <a:effectLst/>
              <a:latin typeface="Calibri" panose="020F0502020204030204" pitchFamily="34" charset="0"/>
              <a:ea typeface="Times New Roman" panose="02020603050405020304" pitchFamily="18" charset="0"/>
            </a:endParaRPr>
          </a:p>
          <a:p>
            <a:pPr marL="0" marR="0">
              <a:buNone/>
            </a:pPr>
            <a:r>
              <a:rPr lang="en-US"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dirty="0">
              <a:effectLst/>
              <a:latin typeface="Calibri" panose="020F0502020204030204" pitchFamily="34" charset="0"/>
              <a:ea typeface="Times New Roman" panose="02020603050405020304" pitchFamily="18" charset="0"/>
            </a:endParaRPr>
          </a:p>
          <a:p>
            <a:pPr marL="0" marR="0">
              <a:buNone/>
            </a:pPr>
            <a:r>
              <a:rPr lang="en-US"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What others say about you will not be about what you achieved for yourself, but for others.</a:t>
            </a:r>
            <a:endParaRPr lang="en-US" dirty="0">
              <a:effectLst/>
              <a:latin typeface="Calibri" panose="020F0502020204030204" pitchFamily="34" charset="0"/>
              <a:ea typeface="Times New Roman" panose="02020603050405020304" pitchFamily="18" charset="0"/>
            </a:endParaRPr>
          </a:p>
          <a:p>
            <a:pPr marL="0" marR="0">
              <a:buNone/>
            </a:pPr>
            <a:r>
              <a:rPr lang="en-US"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dirty="0">
              <a:effectLst/>
              <a:latin typeface="Calibri" panose="020F0502020204030204" pitchFamily="34" charset="0"/>
              <a:ea typeface="Times New Roman" panose="02020603050405020304" pitchFamily="18" charset="0"/>
            </a:endParaRPr>
          </a:p>
          <a:p>
            <a:pPr marL="0" marR="0"/>
            <a:r>
              <a:rPr lang="en-US"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What matters is not how big a campfire you built, but how well you kept others warm – how well you illuminated the night to make others feel safe – and how beautiful you left the campsite for those who come after you.</a:t>
            </a:r>
            <a:endParaRPr lang="en-US" dirty="0">
              <a:effectLst/>
              <a:latin typeface="Calibri" panose="020F0502020204030204" pitchFamily="34"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2795378-2BE8-4F3A-9EBF-EDFDDC5E6C95}" type="slidenum">
              <a:rPr lang="en-US" smtClean="0"/>
              <a:t>18</a:t>
            </a:fld>
            <a:endParaRPr lang="en-US"/>
          </a:p>
        </p:txBody>
      </p:sp>
    </p:spTree>
    <p:extLst>
      <p:ext uri="{BB962C8B-B14F-4D97-AF65-F5344CB8AC3E}">
        <p14:creationId xmlns:p14="http://schemas.microsoft.com/office/powerpoint/2010/main" val="23299536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200000"/>
              </a:lnSpc>
            </a:pPr>
            <a:r>
              <a:rPr lang="en-US" b="1" dirty="0"/>
              <a:t>Activity #2 – 5 minutes</a:t>
            </a:r>
            <a:endParaRPr lang="en-US" dirty="0"/>
          </a:p>
          <a:p>
            <a:pPr algn="just">
              <a:lnSpc>
                <a:spcPct val="200000"/>
              </a:lnSpc>
            </a:pPr>
            <a:r>
              <a:rPr lang="en-US" dirty="0"/>
              <a:t>Write notes for things you would like included in your obituary while you think about your legacy. </a:t>
            </a:r>
          </a:p>
          <a:p>
            <a:pPr marL="171450" indent="-171450" algn="just">
              <a:lnSpc>
                <a:spcPct val="200000"/>
              </a:lnSpc>
              <a:buFont typeface="Arial" panose="020B0604020202020204" pitchFamily="34" charset="0"/>
              <a:buChar char="•"/>
            </a:pPr>
            <a:r>
              <a:rPr lang="en-US" dirty="0"/>
              <a:t>How will people remember you when you are no longer in your current position?</a:t>
            </a:r>
          </a:p>
          <a:p>
            <a:pPr marL="171450" indent="-171450" algn="just">
              <a:lnSpc>
                <a:spcPct val="200000"/>
              </a:lnSpc>
              <a:buFont typeface="Arial" panose="020B0604020202020204" pitchFamily="34" charset="0"/>
              <a:buChar char="•"/>
            </a:pPr>
            <a:r>
              <a:rPr lang="en-US" dirty="0"/>
              <a:t>If you are not leaving a legacy, what will you do to change that?</a:t>
            </a:r>
          </a:p>
          <a:p>
            <a:pPr marL="171450" indent="-171450" algn="just">
              <a:lnSpc>
                <a:spcPct val="200000"/>
              </a:lnSpc>
              <a:buFont typeface="Arial" panose="020B0604020202020204" pitchFamily="34" charset="0"/>
              <a:buChar char="•"/>
            </a:pPr>
            <a:r>
              <a:rPr lang="en-US" dirty="0"/>
              <a:t>Or if you are taking on a new role, what will you do to leave a legacy?</a:t>
            </a:r>
          </a:p>
        </p:txBody>
      </p:sp>
      <p:sp>
        <p:nvSpPr>
          <p:cNvPr id="4" name="Slide Number Placeholder 3"/>
          <p:cNvSpPr>
            <a:spLocks noGrp="1"/>
          </p:cNvSpPr>
          <p:nvPr>
            <p:ph type="sldNum" sz="quarter" idx="5"/>
          </p:nvPr>
        </p:nvSpPr>
        <p:spPr/>
        <p:txBody>
          <a:bodyPr/>
          <a:lstStyle/>
          <a:p>
            <a:fld id="{52795378-2BE8-4F3A-9EBF-EDFDDC5E6C95}" type="slidenum">
              <a:rPr lang="en-US" smtClean="0"/>
              <a:t>19</a:t>
            </a:fld>
            <a:endParaRPr lang="en-US"/>
          </a:p>
        </p:txBody>
      </p:sp>
    </p:spTree>
    <p:extLst>
      <p:ext uri="{BB962C8B-B14F-4D97-AF65-F5344CB8AC3E}">
        <p14:creationId xmlns:p14="http://schemas.microsoft.com/office/powerpoint/2010/main" val="2482566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200000"/>
              </a:lnSpc>
            </a:pPr>
            <a:r>
              <a:rPr lang="en-US" b="1" dirty="0"/>
              <a:t>Summary</a:t>
            </a:r>
          </a:p>
          <a:p>
            <a:pPr marL="171450" indent="-171450" algn="just">
              <a:lnSpc>
                <a:spcPct val="200000"/>
              </a:lnSpc>
              <a:buFont typeface="Arial" panose="020B0604020202020204" pitchFamily="34" charset="0"/>
              <a:buChar char="•"/>
            </a:pPr>
            <a:r>
              <a:rPr lang="en-US" dirty="0"/>
              <a:t>Servant leaders listen, build teams, lead by example, and demonstrate humility.</a:t>
            </a:r>
          </a:p>
          <a:p>
            <a:pPr marL="171450" indent="-171450" algn="just">
              <a:lnSpc>
                <a:spcPct val="200000"/>
              </a:lnSpc>
              <a:buFont typeface="Arial" panose="020B0604020202020204" pitchFamily="34" charset="0"/>
              <a:buChar char="•"/>
            </a:pPr>
            <a:r>
              <a:rPr lang="en-US" dirty="0"/>
              <a:t>Commissioners should understand how servant leadership impacts Scouting.</a:t>
            </a:r>
          </a:p>
          <a:p>
            <a:pPr marL="171450" indent="-171450" algn="just">
              <a:lnSpc>
                <a:spcPct val="200000"/>
              </a:lnSpc>
              <a:buFont typeface="Arial" panose="020B0604020202020204" pitchFamily="34" charset="0"/>
              <a:buChar char="•"/>
            </a:pPr>
            <a:r>
              <a:rPr lang="en-US" dirty="0"/>
              <a:t>Servant leadership leaves a legacy because it endures.</a:t>
            </a:r>
          </a:p>
          <a:p>
            <a:endParaRPr lang="en-US" b="1" dirty="0"/>
          </a:p>
        </p:txBody>
      </p:sp>
      <p:sp>
        <p:nvSpPr>
          <p:cNvPr id="4" name="Slide Number Placeholder 3"/>
          <p:cNvSpPr>
            <a:spLocks noGrp="1"/>
          </p:cNvSpPr>
          <p:nvPr>
            <p:ph type="sldNum" sz="quarter" idx="5"/>
          </p:nvPr>
        </p:nvSpPr>
        <p:spPr/>
        <p:txBody>
          <a:bodyPr/>
          <a:lstStyle/>
          <a:p>
            <a:fld id="{52795378-2BE8-4F3A-9EBF-EDFDDC5E6C95}" type="slidenum">
              <a:rPr lang="en-US" smtClean="0"/>
              <a:t>20</a:t>
            </a:fld>
            <a:endParaRPr lang="en-US"/>
          </a:p>
        </p:txBody>
      </p:sp>
    </p:spTree>
    <p:extLst>
      <p:ext uri="{BB962C8B-B14F-4D97-AF65-F5344CB8AC3E}">
        <p14:creationId xmlns:p14="http://schemas.microsoft.com/office/powerpoint/2010/main" val="1064522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BE1668-4D6A-4C8F-8C32-819FE6F32F94}" type="slidenum">
              <a:rPr lang="en-US" smtClean="0"/>
              <a:t>21</a:t>
            </a:fld>
            <a:endParaRPr lang="en-US"/>
          </a:p>
        </p:txBody>
      </p:sp>
    </p:spTree>
    <p:extLst>
      <p:ext uri="{BB962C8B-B14F-4D97-AF65-F5344CB8AC3E}">
        <p14:creationId xmlns:p14="http://schemas.microsoft.com/office/powerpoint/2010/main" val="7103843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68FED1-2862-4BA2-8856-6CBC38352094}" type="datetimeFigureOut">
              <a:rPr lang="en-US" smtClean="0"/>
              <a:t>5/4/2025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44995B-F9F8-4E35-BEAF-4D527C7C2316}" type="slidenum">
              <a:rPr lang="en-US" smtClean="0"/>
              <a:t>‹#›</a:t>
            </a:fld>
            <a:endParaRPr lang="en-US"/>
          </a:p>
        </p:txBody>
      </p:sp>
      <p:sp>
        <p:nvSpPr>
          <p:cNvPr id="7" name="TextBox 6">
            <a:extLst>
              <a:ext uri="{FF2B5EF4-FFF2-40B4-BE49-F238E27FC236}">
                <a16:creationId xmlns:a16="http://schemas.microsoft.com/office/drawing/2014/main" id="{B85EF6C6-A207-CFBE-FAA8-DA48B2D3C9F0}"/>
              </a:ext>
            </a:extLst>
          </p:cNvPr>
          <p:cNvSpPr txBox="1"/>
          <p:nvPr userDrawn="1"/>
        </p:nvSpPr>
        <p:spPr>
          <a:xfrm>
            <a:off x="6818199" y="128093"/>
            <a:ext cx="4049548" cy="830997"/>
          </a:xfrm>
          <a:prstGeom prst="rect">
            <a:avLst/>
          </a:prstGeom>
          <a:noFill/>
        </p:spPr>
        <p:txBody>
          <a:bodyPr wrap="square" rtlCol="0">
            <a:spAutoFit/>
          </a:bodyPr>
          <a:lstStyle/>
          <a:p>
            <a:pPr algn="r"/>
            <a:r>
              <a:rPr lang="en-US" sz="2400" b="1" dirty="0">
                <a:solidFill>
                  <a:schemeClr val="bg1"/>
                </a:solidFill>
              </a:rPr>
              <a:t>College of Commissioner Science</a:t>
            </a:r>
          </a:p>
        </p:txBody>
      </p:sp>
      <p:pic>
        <p:nvPicPr>
          <p:cNvPr id="8" name="Picture 7">
            <a:extLst>
              <a:ext uri="{FF2B5EF4-FFF2-40B4-BE49-F238E27FC236}">
                <a16:creationId xmlns:a16="http://schemas.microsoft.com/office/drawing/2014/main" id="{E4D6DA83-AD70-BBA6-4F17-01C9A951F9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5164" y="91321"/>
            <a:ext cx="2673341" cy="413152"/>
          </a:xfrm>
          <a:prstGeom prst="rect">
            <a:avLst/>
          </a:prstGeom>
        </p:spPr>
      </p:pic>
    </p:spTree>
    <p:extLst>
      <p:ext uri="{BB962C8B-B14F-4D97-AF65-F5344CB8AC3E}">
        <p14:creationId xmlns:p14="http://schemas.microsoft.com/office/powerpoint/2010/main" val="3030066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68FED1-2862-4BA2-8856-6CBC38352094}" type="datetimeFigureOut">
              <a:rPr lang="en-US" smtClean="0"/>
              <a:t>5/4/2025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44995B-F9F8-4E35-BEAF-4D527C7C2316}" type="slidenum">
              <a:rPr lang="en-US" smtClean="0"/>
              <a:t>‹#›</a:t>
            </a:fld>
            <a:endParaRPr lang="en-US"/>
          </a:p>
        </p:txBody>
      </p:sp>
    </p:spTree>
    <p:extLst>
      <p:ext uri="{BB962C8B-B14F-4D97-AF65-F5344CB8AC3E}">
        <p14:creationId xmlns:p14="http://schemas.microsoft.com/office/powerpoint/2010/main" val="4266298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68FED1-2862-4BA2-8856-6CBC38352094}" type="datetimeFigureOut">
              <a:rPr lang="en-US" smtClean="0"/>
              <a:t>5/4/2025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44995B-F9F8-4E35-BEAF-4D527C7C2316}" type="slidenum">
              <a:rPr lang="en-US" smtClean="0"/>
              <a:t>‹#›</a:t>
            </a:fld>
            <a:endParaRPr lang="en-US"/>
          </a:p>
        </p:txBody>
      </p:sp>
    </p:spTree>
    <p:extLst>
      <p:ext uri="{BB962C8B-B14F-4D97-AF65-F5344CB8AC3E}">
        <p14:creationId xmlns:p14="http://schemas.microsoft.com/office/powerpoint/2010/main" val="4246416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64878"/>
            <a:ext cx="5953299" cy="599151"/>
          </a:xfrm>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68FED1-2862-4BA2-8856-6CBC38352094}" type="datetimeFigureOut">
              <a:rPr lang="en-US" smtClean="0"/>
              <a:t>5/4/2025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44995B-F9F8-4E35-BEAF-4D527C7C2316}" type="slidenum">
              <a:rPr lang="en-US" smtClean="0"/>
              <a:t>‹#›</a:t>
            </a:fld>
            <a:endParaRPr lang="en-US"/>
          </a:p>
        </p:txBody>
      </p:sp>
    </p:spTree>
    <p:extLst>
      <p:ext uri="{BB962C8B-B14F-4D97-AF65-F5344CB8AC3E}">
        <p14:creationId xmlns:p14="http://schemas.microsoft.com/office/powerpoint/2010/main" val="518411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389543"/>
            <a:ext cx="5910147" cy="557588"/>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68FED1-2862-4BA2-8856-6CBC38352094}" type="datetimeFigureOut">
              <a:rPr lang="en-US" smtClean="0"/>
              <a:t>5/4/2025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44995B-F9F8-4E35-BEAF-4D527C7C2316}" type="slidenum">
              <a:rPr lang="en-US" smtClean="0"/>
              <a:t>‹#›</a:t>
            </a:fld>
            <a:endParaRPr lang="en-US"/>
          </a:p>
        </p:txBody>
      </p:sp>
    </p:spTree>
    <p:extLst>
      <p:ext uri="{BB962C8B-B14F-4D97-AF65-F5344CB8AC3E}">
        <p14:creationId xmlns:p14="http://schemas.microsoft.com/office/powerpoint/2010/main" val="3619466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68FED1-2862-4BA2-8856-6CBC38352094}" type="datetimeFigureOut">
              <a:rPr lang="en-US" smtClean="0"/>
              <a:t>5/4/2025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44995B-F9F8-4E35-BEAF-4D527C7C2316}" type="slidenum">
              <a:rPr lang="en-US" smtClean="0"/>
              <a:t>‹#›</a:t>
            </a:fld>
            <a:endParaRPr lang="en-US"/>
          </a:p>
        </p:txBody>
      </p:sp>
    </p:spTree>
    <p:extLst>
      <p:ext uri="{BB962C8B-B14F-4D97-AF65-F5344CB8AC3E}">
        <p14:creationId xmlns:p14="http://schemas.microsoft.com/office/powerpoint/2010/main" val="383917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68FED1-2862-4BA2-8856-6CBC38352094}" type="datetimeFigureOut">
              <a:rPr lang="en-US" smtClean="0"/>
              <a:t>5/4/2025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44995B-F9F8-4E35-BEAF-4D527C7C2316}" type="slidenum">
              <a:rPr lang="en-US" smtClean="0"/>
              <a:t>‹#›</a:t>
            </a:fld>
            <a:endParaRPr lang="en-US"/>
          </a:p>
        </p:txBody>
      </p:sp>
    </p:spTree>
    <p:extLst>
      <p:ext uri="{BB962C8B-B14F-4D97-AF65-F5344CB8AC3E}">
        <p14:creationId xmlns:p14="http://schemas.microsoft.com/office/powerpoint/2010/main" val="2541136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68FED1-2862-4BA2-8856-6CBC38352094}" type="datetimeFigureOut">
              <a:rPr lang="en-US" smtClean="0"/>
              <a:t>5/4/2025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44995B-F9F8-4E35-BEAF-4D527C7C2316}" type="slidenum">
              <a:rPr lang="en-US" smtClean="0"/>
              <a:t>‹#›</a:t>
            </a:fld>
            <a:endParaRPr lang="en-US"/>
          </a:p>
        </p:txBody>
      </p:sp>
    </p:spTree>
    <p:extLst>
      <p:ext uri="{BB962C8B-B14F-4D97-AF65-F5344CB8AC3E}">
        <p14:creationId xmlns:p14="http://schemas.microsoft.com/office/powerpoint/2010/main" val="2746977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68FED1-2862-4BA2-8856-6CBC38352094}" type="datetimeFigureOut">
              <a:rPr lang="en-US" smtClean="0"/>
              <a:t>5/4/2025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44995B-F9F8-4E35-BEAF-4D527C7C2316}" type="slidenum">
              <a:rPr lang="en-US" smtClean="0"/>
              <a:t>‹#›</a:t>
            </a:fld>
            <a:endParaRPr lang="en-US"/>
          </a:p>
        </p:txBody>
      </p:sp>
    </p:spTree>
    <p:extLst>
      <p:ext uri="{BB962C8B-B14F-4D97-AF65-F5344CB8AC3E}">
        <p14:creationId xmlns:p14="http://schemas.microsoft.com/office/powerpoint/2010/main" val="2430718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68FED1-2862-4BA2-8856-6CBC38352094}" type="datetimeFigureOut">
              <a:rPr lang="en-US" smtClean="0"/>
              <a:t>5/4/2025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44995B-F9F8-4E35-BEAF-4D527C7C2316}" type="slidenum">
              <a:rPr lang="en-US" smtClean="0"/>
              <a:t>‹#›</a:t>
            </a:fld>
            <a:endParaRPr lang="en-US"/>
          </a:p>
        </p:txBody>
      </p:sp>
    </p:spTree>
    <p:extLst>
      <p:ext uri="{BB962C8B-B14F-4D97-AF65-F5344CB8AC3E}">
        <p14:creationId xmlns:p14="http://schemas.microsoft.com/office/powerpoint/2010/main" val="2504771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68FED1-2862-4BA2-8856-6CBC38352094}" type="datetimeFigureOut">
              <a:rPr lang="en-US" smtClean="0"/>
              <a:t>5/4/2025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44995B-F9F8-4E35-BEAF-4D527C7C2316}" type="slidenum">
              <a:rPr lang="en-US" smtClean="0"/>
              <a:t>‹#›</a:t>
            </a:fld>
            <a:endParaRPr lang="en-US"/>
          </a:p>
        </p:txBody>
      </p:sp>
    </p:spTree>
    <p:extLst>
      <p:ext uri="{BB962C8B-B14F-4D97-AF65-F5344CB8AC3E}">
        <p14:creationId xmlns:p14="http://schemas.microsoft.com/office/powerpoint/2010/main" val="2620767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376" y="464878"/>
            <a:ext cx="5953299" cy="59915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68FED1-2862-4BA2-8856-6CBC38352094}" type="datetimeFigureOut">
              <a:rPr lang="en-US" smtClean="0"/>
              <a:t>5/4/2025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44995B-F9F8-4E35-BEAF-4D527C7C2316}" type="slidenum">
              <a:rPr lang="en-US" smtClean="0"/>
              <a:t>‹#›</a:t>
            </a:fld>
            <a:endParaRPr lang="en-US"/>
          </a:p>
        </p:txBody>
      </p:sp>
      <p:sp>
        <p:nvSpPr>
          <p:cNvPr id="7" name="Right Triangle 6">
            <a:extLst>
              <a:ext uri="{FF2B5EF4-FFF2-40B4-BE49-F238E27FC236}">
                <a16:creationId xmlns:a16="http://schemas.microsoft.com/office/drawing/2014/main" id="{31F77C30-90ED-7DDF-51AB-5D2FADCCE8F1}"/>
              </a:ext>
            </a:extLst>
          </p:cNvPr>
          <p:cNvSpPr/>
          <p:nvPr userDrawn="1"/>
        </p:nvSpPr>
        <p:spPr>
          <a:xfrm flipH="1" flipV="1">
            <a:off x="2300751" y="-1916"/>
            <a:ext cx="9891252" cy="1402090"/>
          </a:xfrm>
          <a:prstGeom prst="rtTriangl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9" name="Picture 8">
            <a:extLst>
              <a:ext uri="{FF2B5EF4-FFF2-40B4-BE49-F238E27FC236}">
                <a16:creationId xmlns:a16="http://schemas.microsoft.com/office/drawing/2014/main" id="{80E98A62-6B42-CD70-B1AB-88C359510617}"/>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912711" y="53281"/>
            <a:ext cx="1166513" cy="1166513"/>
          </a:xfrm>
          <a:prstGeom prst="rect">
            <a:avLst/>
          </a:prstGeom>
        </p:spPr>
      </p:pic>
    </p:spTree>
    <p:extLst>
      <p:ext uri="{BB962C8B-B14F-4D97-AF65-F5344CB8AC3E}">
        <p14:creationId xmlns:p14="http://schemas.microsoft.com/office/powerpoint/2010/main" val="134553853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3D_EAADF62B.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18/10/relationships/comments" Target="../comments/modernComment_13E_DFAAAEF7.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8ABC-97DB-4DEC-93CF-7C4CC7B17B39}"/>
              </a:ext>
            </a:extLst>
          </p:cNvPr>
          <p:cNvSpPr>
            <a:spLocks noGrp="1"/>
          </p:cNvSpPr>
          <p:nvPr>
            <p:ph type="ctrTitle"/>
          </p:nvPr>
        </p:nvSpPr>
        <p:spPr>
          <a:xfrm>
            <a:off x="1524001" y="857252"/>
            <a:ext cx="5719195" cy="660633"/>
          </a:xfrm>
        </p:spPr>
        <p:txBody>
          <a:bodyPr>
            <a:normAutofit/>
          </a:bodyPr>
          <a:lstStyle/>
          <a:p>
            <a:pPr algn="ctr"/>
            <a:r>
              <a:rPr lang="en-US" sz="3000" dirty="0">
                <a:solidFill>
                  <a:schemeClr val="bg1"/>
                </a:solidFill>
              </a:rPr>
              <a:t>College of Commissioner Science</a:t>
            </a:r>
          </a:p>
        </p:txBody>
      </p:sp>
      <p:sp>
        <p:nvSpPr>
          <p:cNvPr id="3" name="Subtitle 2">
            <a:extLst>
              <a:ext uri="{FF2B5EF4-FFF2-40B4-BE49-F238E27FC236}">
                <a16:creationId xmlns:a16="http://schemas.microsoft.com/office/drawing/2014/main" id="{A316F1D9-8E8A-423D-82BA-FD0005705421}"/>
              </a:ext>
            </a:extLst>
          </p:cNvPr>
          <p:cNvSpPr>
            <a:spLocks noGrp="1"/>
          </p:cNvSpPr>
          <p:nvPr>
            <p:ph type="subTitle" idx="1"/>
          </p:nvPr>
        </p:nvSpPr>
        <p:spPr>
          <a:xfrm>
            <a:off x="2705100" y="1767980"/>
            <a:ext cx="6407092" cy="3322041"/>
          </a:xfrm>
        </p:spPr>
        <p:txBody>
          <a:bodyPr>
            <a:normAutofit fontScale="47500" lnSpcReduction="20000"/>
          </a:bodyPr>
          <a:lstStyle/>
          <a:p>
            <a:endParaRPr lang="en-US" sz="4050" dirty="0"/>
          </a:p>
          <a:p>
            <a:r>
              <a:rPr lang="en-US" sz="10900" b="1" dirty="0"/>
              <a:t>DCS 509</a:t>
            </a:r>
          </a:p>
          <a:p>
            <a:endParaRPr lang="en-US" sz="10900" b="1" dirty="0"/>
          </a:p>
          <a:p>
            <a:r>
              <a:rPr lang="en-US" sz="10900" b="1" dirty="0"/>
              <a:t>A Legacy of </a:t>
            </a:r>
          </a:p>
          <a:p>
            <a:r>
              <a:rPr lang="en-US" sz="10900" b="1" dirty="0"/>
              <a:t>Servant Leadership</a:t>
            </a:r>
          </a:p>
        </p:txBody>
      </p:sp>
      <p:sp>
        <p:nvSpPr>
          <p:cNvPr id="4" name="TextBox 3">
            <a:extLst>
              <a:ext uri="{FF2B5EF4-FFF2-40B4-BE49-F238E27FC236}">
                <a16:creationId xmlns:a16="http://schemas.microsoft.com/office/drawing/2014/main" id="{C3A4F236-404E-4CCC-BAA8-645355B052E2}"/>
              </a:ext>
            </a:extLst>
          </p:cNvPr>
          <p:cNvSpPr txBox="1"/>
          <p:nvPr/>
        </p:nvSpPr>
        <p:spPr>
          <a:xfrm>
            <a:off x="7010400" y="6305550"/>
            <a:ext cx="3086100" cy="369332"/>
          </a:xfrm>
          <a:prstGeom prst="rect">
            <a:avLst/>
          </a:prstGeom>
          <a:noFill/>
        </p:spPr>
        <p:txBody>
          <a:bodyPr wrap="square" rtlCol="0">
            <a:spAutoFit/>
          </a:bodyPr>
          <a:lstStyle/>
          <a:p>
            <a:pPr algn="ctr"/>
            <a:r>
              <a:rPr lang="en-US" dirty="0">
                <a:solidFill>
                  <a:schemeClr val="bg1">
                    <a:lumMod val="65000"/>
                  </a:schemeClr>
                </a:solidFill>
              </a:rPr>
              <a:t>Revision date 5/1/2025</a:t>
            </a:r>
          </a:p>
        </p:txBody>
      </p:sp>
    </p:spTree>
    <p:extLst>
      <p:ext uri="{BB962C8B-B14F-4D97-AF65-F5344CB8AC3E}">
        <p14:creationId xmlns:p14="http://schemas.microsoft.com/office/powerpoint/2010/main" val="942644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129F2-012D-4E2F-B687-5721AA15561E}"/>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042F81DF-9FBA-4859-8A75-FACCDD63C97D}"/>
              </a:ext>
            </a:extLst>
          </p:cNvPr>
          <p:cNvSpPr>
            <a:spLocks noGrp="1"/>
          </p:cNvSpPr>
          <p:nvPr>
            <p:ph idx="1"/>
          </p:nvPr>
        </p:nvSpPr>
        <p:spPr>
          <a:xfrm>
            <a:off x="2066544" y="1825625"/>
            <a:ext cx="9287256" cy="4351338"/>
          </a:xfrm>
        </p:spPr>
        <p:txBody>
          <a:bodyPr/>
          <a:lstStyle/>
          <a:p>
            <a:endParaRPr lang="en-US" dirty="0"/>
          </a:p>
          <a:p>
            <a:pPr marL="428625" indent="-428625"/>
            <a:r>
              <a:rPr lang="en-US" b="1" dirty="0"/>
              <a:t>Explore </a:t>
            </a:r>
            <a:r>
              <a:rPr lang="en-US" dirty="0"/>
              <a:t>characteristics of servant leaders</a:t>
            </a:r>
          </a:p>
          <a:p>
            <a:pPr marL="428625" indent="-428625"/>
            <a:r>
              <a:rPr lang="en-US" b="1" dirty="0"/>
              <a:t>Understand</a:t>
            </a:r>
            <a:r>
              <a:rPr lang="en-US" dirty="0"/>
              <a:t> servant leadership in Scouting</a:t>
            </a:r>
          </a:p>
          <a:p>
            <a:pPr marL="428625" indent="-428625"/>
            <a:r>
              <a:rPr lang="en-US" b="1" dirty="0"/>
              <a:t>Recognize</a:t>
            </a:r>
            <a:r>
              <a:rPr lang="en-US" dirty="0"/>
              <a:t> the legacy of servant leadership</a:t>
            </a:r>
          </a:p>
          <a:p>
            <a:pPr marL="0" indent="0">
              <a:buNone/>
            </a:pPr>
            <a:endParaRPr lang="en-US" dirty="0"/>
          </a:p>
        </p:txBody>
      </p:sp>
    </p:spTree>
    <p:extLst>
      <p:ext uri="{BB962C8B-B14F-4D97-AF65-F5344CB8AC3E}">
        <p14:creationId xmlns:p14="http://schemas.microsoft.com/office/powerpoint/2010/main" val="3789191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2F81DF-9FBA-4859-8A75-FACCDD63C97D}"/>
              </a:ext>
            </a:extLst>
          </p:cNvPr>
          <p:cNvSpPr>
            <a:spLocks noGrp="1"/>
          </p:cNvSpPr>
          <p:nvPr>
            <p:ph idx="1"/>
          </p:nvPr>
        </p:nvSpPr>
        <p:spPr/>
        <p:txBody>
          <a:bodyPr/>
          <a:lstStyle/>
          <a:p>
            <a:endParaRPr lang="en-US" dirty="0"/>
          </a:p>
          <a:p>
            <a:endParaRPr lang="en-US" dirty="0"/>
          </a:p>
        </p:txBody>
      </p:sp>
      <p:pic>
        <p:nvPicPr>
          <p:cNvPr id="1026" name="Picture 2">
            <a:extLst>
              <a:ext uri="{FF2B5EF4-FFF2-40B4-BE49-F238E27FC236}">
                <a16:creationId xmlns:a16="http://schemas.microsoft.com/office/drawing/2014/main" id="{342FE26C-AE24-6CD5-AC54-09F7FCFDF1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7096" y="1512778"/>
            <a:ext cx="5397807" cy="3832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269291"/>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23E5A-E2C6-406D-862A-A4FE718F515D}"/>
              </a:ext>
            </a:extLst>
          </p:cNvPr>
          <p:cNvSpPr>
            <a:spLocks noGrp="1"/>
          </p:cNvSpPr>
          <p:nvPr>
            <p:ph type="title"/>
          </p:nvPr>
        </p:nvSpPr>
        <p:spPr/>
        <p:txBody>
          <a:bodyPr>
            <a:noAutofit/>
          </a:bodyPr>
          <a:lstStyle/>
          <a:p>
            <a:r>
              <a:rPr lang="en-US" dirty="0"/>
              <a:t>Characteristics of Servant Leaders</a:t>
            </a:r>
          </a:p>
        </p:txBody>
      </p:sp>
      <p:sp>
        <p:nvSpPr>
          <p:cNvPr id="4" name="Subtitle 2">
            <a:extLst>
              <a:ext uri="{FF2B5EF4-FFF2-40B4-BE49-F238E27FC236}">
                <a16:creationId xmlns:a16="http://schemas.microsoft.com/office/drawing/2014/main" id="{F924EB55-9341-45CA-973E-11231212C7E9}"/>
              </a:ext>
            </a:extLst>
          </p:cNvPr>
          <p:cNvSpPr>
            <a:spLocks noGrp="1"/>
          </p:cNvSpPr>
          <p:nvPr>
            <p:ph idx="1"/>
          </p:nvPr>
        </p:nvSpPr>
        <p:spPr>
          <a:xfrm>
            <a:off x="3276600" y="1825625"/>
            <a:ext cx="6762750" cy="4351338"/>
          </a:xfrm>
        </p:spPr>
        <p:txBody>
          <a:bodyPr>
            <a:normAutofit/>
          </a:bodyPr>
          <a:lstStyle/>
          <a:p>
            <a:pPr marL="428625" indent="-428625"/>
            <a:r>
              <a:rPr lang="en-US" dirty="0"/>
              <a:t>Listens for Understanding </a:t>
            </a:r>
          </a:p>
          <a:p>
            <a:pPr marL="428625" indent="-428625"/>
            <a:r>
              <a:rPr lang="en-US" dirty="0"/>
              <a:t>Accepting</a:t>
            </a:r>
          </a:p>
          <a:p>
            <a:pPr marL="428625" indent="-428625"/>
            <a:r>
              <a:rPr lang="en-US" dirty="0"/>
              <a:t>Leads by Example</a:t>
            </a:r>
          </a:p>
          <a:p>
            <a:pPr marL="428625" indent="-428625"/>
            <a:r>
              <a:rPr lang="en-US" dirty="0"/>
              <a:t>Persuasive</a:t>
            </a:r>
          </a:p>
          <a:p>
            <a:pPr marL="428625" indent="-428625"/>
            <a:r>
              <a:rPr lang="en-US" dirty="0"/>
              <a:t>Team Builder</a:t>
            </a:r>
          </a:p>
          <a:p>
            <a:pPr marL="428625" indent="-428625"/>
            <a:r>
              <a:rPr lang="en-US" dirty="0"/>
              <a:t>Displays Humility</a:t>
            </a:r>
          </a:p>
          <a:p>
            <a:pPr marL="428625" indent="-428625"/>
            <a:endParaRPr lang="en-US" dirty="0"/>
          </a:p>
        </p:txBody>
      </p:sp>
      <p:pic>
        <p:nvPicPr>
          <p:cNvPr id="5" name="Picture 4">
            <a:extLst>
              <a:ext uri="{FF2B5EF4-FFF2-40B4-BE49-F238E27FC236}">
                <a16:creationId xmlns:a16="http://schemas.microsoft.com/office/drawing/2014/main" id="{5AC6812C-E829-E2D9-E583-0D3D8CEE7C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6482" y="3650672"/>
            <a:ext cx="1805839" cy="1805839"/>
          </a:xfrm>
          <a:prstGeom prst="rect">
            <a:avLst/>
          </a:prstGeom>
        </p:spPr>
      </p:pic>
    </p:spTree>
    <p:extLst>
      <p:ext uri="{BB962C8B-B14F-4D97-AF65-F5344CB8AC3E}">
        <p14:creationId xmlns:p14="http://schemas.microsoft.com/office/powerpoint/2010/main" val="3752505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5122D-5E39-4B13-A956-AA4A23B2D449}"/>
              </a:ext>
            </a:extLst>
          </p:cNvPr>
          <p:cNvSpPr>
            <a:spLocks noGrp="1"/>
          </p:cNvSpPr>
          <p:nvPr>
            <p:ph type="title"/>
          </p:nvPr>
        </p:nvSpPr>
        <p:spPr>
          <a:xfrm>
            <a:off x="31376" y="464878"/>
            <a:ext cx="5953299" cy="687028"/>
          </a:xfrm>
        </p:spPr>
        <p:txBody>
          <a:bodyPr>
            <a:noAutofit/>
          </a:bodyPr>
          <a:lstStyle/>
          <a:p>
            <a:r>
              <a:rPr lang="en-US" dirty="0"/>
              <a:t>Servant Leadership in Scouting</a:t>
            </a:r>
          </a:p>
        </p:txBody>
      </p:sp>
      <p:sp>
        <p:nvSpPr>
          <p:cNvPr id="4" name="Subtitle 2">
            <a:extLst>
              <a:ext uri="{FF2B5EF4-FFF2-40B4-BE49-F238E27FC236}">
                <a16:creationId xmlns:a16="http://schemas.microsoft.com/office/drawing/2014/main" id="{342A16C3-1EA0-4B0F-84A1-DA269DD93DCC}"/>
              </a:ext>
            </a:extLst>
          </p:cNvPr>
          <p:cNvSpPr>
            <a:spLocks noGrp="1"/>
          </p:cNvSpPr>
          <p:nvPr>
            <p:ph idx="1"/>
          </p:nvPr>
        </p:nvSpPr>
        <p:spPr>
          <a:xfrm>
            <a:off x="3810000" y="2266226"/>
            <a:ext cx="6172200" cy="4351338"/>
          </a:xfrm>
        </p:spPr>
        <p:txBody>
          <a:bodyPr/>
          <a:lstStyle/>
          <a:p>
            <a:pPr marL="428625" indent="-428625"/>
            <a:r>
              <a:rPr lang="en-US" dirty="0"/>
              <a:t>Key 3</a:t>
            </a:r>
          </a:p>
          <a:p>
            <a:pPr marL="428625" indent="-428625"/>
            <a:r>
              <a:rPr lang="en-US" dirty="0"/>
              <a:t>Eagle Projects/Community Service</a:t>
            </a:r>
          </a:p>
          <a:p>
            <a:pPr marL="428625" indent="-428625"/>
            <a:r>
              <a:rPr lang="en-US" dirty="0"/>
              <a:t>Business models</a:t>
            </a:r>
          </a:p>
        </p:txBody>
      </p:sp>
    </p:spTree>
    <p:extLst>
      <p:ext uri="{BB962C8B-B14F-4D97-AF65-F5344CB8AC3E}">
        <p14:creationId xmlns:p14="http://schemas.microsoft.com/office/powerpoint/2010/main" val="1813243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CD613-93E1-42F2-87F3-E458793ACD49}"/>
              </a:ext>
            </a:extLst>
          </p:cNvPr>
          <p:cNvSpPr>
            <a:spLocks noGrp="1"/>
          </p:cNvSpPr>
          <p:nvPr>
            <p:ph type="title"/>
          </p:nvPr>
        </p:nvSpPr>
        <p:spPr>
          <a:xfrm>
            <a:off x="237506" y="464878"/>
            <a:ext cx="5747169" cy="599151"/>
          </a:xfrm>
        </p:spPr>
        <p:txBody>
          <a:bodyPr/>
          <a:lstStyle/>
          <a:p>
            <a:r>
              <a:rPr lang="en-US" dirty="0"/>
              <a:t>Organizational Chart</a:t>
            </a:r>
          </a:p>
        </p:txBody>
      </p:sp>
      <p:graphicFrame>
        <p:nvGraphicFramePr>
          <p:cNvPr id="4" name="Object 3">
            <a:extLst>
              <a:ext uri="{FF2B5EF4-FFF2-40B4-BE49-F238E27FC236}">
                <a16:creationId xmlns:a16="http://schemas.microsoft.com/office/drawing/2014/main" id="{DFBD34BB-328D-4CB1-826B-E6898E3BDA75}"/>
              </a:ext>
            </a:extLst>
          </p:cNvPr>
          <p:cNvGraphicFramePr>
            <a:graphicFrameLocks noChangeAspect="1"/>
          </p:cNvGraphicFramePr>
          <p:nvPr>
            <p:extLst>
              <p:ext uri="{D42A27DB-BD31-4B8C-83A1-F6EECF244321}">
                <p14:modId xmlns:p14="http://schemas.microsoft.com/office/powerpoint/2010/main" val="4030871012"/>
              </p:ext>
            </p:extLst>
          </p:nvPr>
        </p:nvGraphicFramePr>
        <p:xfrm>
          <a:off x="2970361" y="1223158"/>
          <a:ext cx="6909909" cy="5634842"/>
        </p:xfrm>
        <a:graphic>
          <a:graphicData uri="http://schemas.openxmlformats.org/presentationml/2006/ole">
            <mc:AlternateContent xmlns:mc="http://schemas.openxmlformats.org/markup-compatibility/2006">
              <mc:Choice xmlns:v="urn:schemas-microsoft-com:vml" Requires="v">
                <p:oleObj name="Document" r:id="rId3" imgW="8241717" imgH="6612869" progId="Word.Document.12">
                  <p:embed/>
                </p:oleObj>
              </mc:Choice>
              <mc:Fallback>
                <p:oleObj name="Document" r:id="rId3" imgW="8241717" imgH="6612869" progId="Word.Document.12">
                  <p:embed/>
                  <p:pic>
                    <p:nvPicPr>
                      <p:cNvPr id="4" name="Object 3">
                        <a:extLst>
                          <a:ext uri="{FF2B5EF4-FFF2-40B4-BE49-F238E27FC236}">
                            <a16:creationId xmlns:a16="http://schemas.microsoft.com/office/drawing/2014/main" id="{DFBD34BB-328D-4CB1-826B-E6898E3BDA75}"/>
                          </a:ext>
                        </a:extLst>
                      </p:cNvPr>
                      <p:cNvPicPr/>
                      <p:nvPr/>
                    </p:nvPicPr>
                    <p:blipFill>
                      <a:blip r:embed="rId4"/>
                      <a:stretch>
                        <a:fillRect/>
                      </a:stretch>
                    </p:blipFill>
                    <p:spPr>
                      <a:xfrm>
                        <a:off x="2970361" y="1223158"/>
                        <a:ext cx="6909909" cy="5634842"/>
                      </a:xfrm>
                      <a:prstGeom prst="rect">
                        <a:avLst/>
                      </a:prstGeom>
                    </p:spPr>
                  </p:pic>
                </p:oleObj>
              </mc:Fallback>
            </mc:AlternateContent>
          </a:graphicData>
        </a:graphic>
      </p:graphicFrame>
    </p:spTree>
    <p:extLst>
      <p:ext uri="{BB962C8B-B14F-4D97-AF65-F5344CB8AC3E}">
        <p14:creationId xmlns:p14="http://schemas.microsoft.com/office/powerpoint/2010/main" val="1606450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5F1B1-D581-421C-B2A8-13A590ADB9B3}"/>
              </a:ext>
            </a:extLst>
          </p:cNvPr>
          <p:cNvSpPr>
            <a:spLocks noGrp="1"/>
          </p:cNvSpPr>
          <p:nvPr>
            <p:ph type="title"/>
          </p:nvPr>
        </p:nvSpPr>
        <p:spPr>
          <a:xfrm>
            <a:off x="142701" y="358000"/>
            <a:ext cx="5953299" cy="599151"/>
          </a:xfrm>
        </p:spPr>
        <p:txBody>
          <a:bodyPr/>
          <a:lstStyle/>
          <a:p>
            <a:r>
              <a:rPr lang="en-US" dirty="0"/>
              <a:t>Servant Leader Chart</a:t>
            </a:r>
          </a:p>
        </p:txBody>
      </p:sp>
      <p:pic>
        <p:nvPicPr>
          <p:cNvPr id="4" name="Picture 3">
            <a:extLst>
              <a:ext uri="{FF2B5EF4-FFF2-40B4-BE49-F238E27FC236}">
                <a16:creationId xmlns:a16="http://schemas.microsoft.com/office/drawing/2014/main" id="{28C2DCD5-133F-4955-9AE2-6CE60DD02010}"/>
              </a:ext>
            </a:extLst>
          </p:cNvPr>
          <p:cNvPicPr>
            <a:picLocks noChangeAspect="1"/>
          </p:cNvPicPr>
          <p:nvPr/>
        </p:nvPicPr>
        <p:blipFill>
          <a:blip r:embed="rId3"/>
          <a:stretch>
            <a:fillRect/>
          </a:stretch>
        </p:blipFill>
        <p:spPr>
          <a:xfrm>
            <a:off x="3505201" y="1146952"/>
            <a:ext cx="5531921" cy="5470612"/>
          </a:xfrm>
          <a:prstGeom prst="rect">
            <a:avLst/>
          </a:prstGeom>
        </p:spPr>
      </p:pic>
    </p:spTree>
    <p:extLst>
      <p:ext uri="{BB962C8B-B14F-4D97-AF65-F5344CB8AC3E}">
        <p14:creationId xmlns:p14="http://schemas.microsoft.com/office/powerpoint/2010/main" val="4050663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018A-862B-49A0-9858-F18814E5A39F}"/>
              </a:ext>
            </a:extLst>
          </p:cNvPr>
          <p:cNvSpPr>
            <a:spLocks noGrp="1"/>
          </p:cNvSpPr>
          <p:nvPr>
            <p:ph type="title"/>
          </p:nvPr>
        </p:nvSpPr>
        <p:spPr>
          <a:xfrm>
            <a:off x="201881" y="464878"/>
            <a:ext cx="5782794" cy="599151"/>
          </a:xfrm>
        </p:spPr>
        <p:txBody>
          <a:bodyPr/>
          <a:lstStyle/>
          <a:p>
            <a:r>
              <a:rPr lang="en-US" dirty="0"/>
              <a:t>Servant Leadership</a:t>
            </a:r>
          </a:p>
        </p:txBody>
      </p:sp>
      <p:sp>
        <p:nvSpPr>
          <p:cNvPr id="4" name="Subtitle 2">
            <a:extLst>
              <a:ext uri="{FF2B5EF4-FFF2-40B4-BE49-F238E27FC236}">
                <a16:creationId xmlns:a16="http://schemas.microsoft.com/office/drawing/2014/main" id="{771CF5DF-F589-44A8-9526-4A4FDAC9FB54}"/>
              </a:ext>
            </a:extLst>
          </p:cNvPr>
          <p:cNvSpPr>
            <a:spLocks noGrp="1"/>
          </p:cNvSpPr>
          <p:nvPr>
            <p:ph idx="1"/>
          </p:nvPr>
        </p:nvSpPr>
        <p:spPr>
          <a:xfrm>
            <a:off x="2152650" y="1825625"/>
            <a:ext cx="7886700" cy="4351338"/>
          </a:xfrm>
        </p:spPr>
        <p:txBody>
          <a:bodyPr>
            <a:normAutofit/>
          </a:bodyPr>
          <a:lstStyle/>
          <a:p>
            <a:pPr marL="0" indent="0">
              <a:buNone/>
            </a:pPr>
            <a:r>
              <a:rPr lang="en-US" dirty="0"/>
              <a:t> </a:t>
            </a:r>
          </a:p>
          <a:p>
            <a:pPr marL="428625" indent="-428625"/>
            <a:r>
              <a:rPr lang="en-US" dirty="0"/>
              <a:t>Is an opportunity to be exceptional</a:t>
            </a:r>
          </a:p>
          <a:p>
            <a:pPr marL="428625" indent="-428625"/>
            <a:r>
              <a:rPr lang="en-US" dirty="0"/>
              <a:t>Develops other leaders</a:t>
            </a:r>
          </a:p>
          <a:p>
            <a:pPr marL="428625" indent="-428625"/>
            <a:r>
              <a:rPr lang="en-US" dirty="0"/>
              <a:t>Builds a cohesive team</a:t>
            </a:r>
          </a:p>
          <a:p>
            <a:pPr marL="428625" indent="-428625"/>
            <a:endParaRPr lang="en-US" dirty="0"/>
          </a:p>
          <a:p>
            <a:pPr marL="0" indent="0">
              <a:buNone/>
            </a:pPr>
            <a:endParaRPr lang="en-US" dirty="0"/>
          </a:p>
          <a:p>
            <a:pPr marL="0" indent="0" algn="ctr">
              <a:buNone/>
            </a:pPr>
            <a:r>
              <a:rPr lang="en-US" b="1" dirty="0"/>
              <a:t>Leading well means serving others!</a:t>
            </a:r>
          </a:p>
          <a:p>
            <a:pPr marL="428625" indent="-428625"/>
            <a:endParaRPr lang="en-US" dirty="0"/>
          </a:p>
          <a:p>
            <a:pPr marL="428625" indent="-428625"/>
            <a:endParaRPr lang="en-US" dirty="0"/>
          </a:p>
          <a:p>
            <a:pPr marL="428625" indent="-428625"/>
            <a:endParaRPr lang="en-US" dirty="0"/>
          </a:p>
          <a:p>
            <a:pPr marL="428625" indent="-428625"/>
            <a:endParaRPr lang="en-US" dirty="0"/>
          </a:p>
          <a:p>
            <a:endParaRPr lang="en-US" dirty="0"/>
          </a:p>
        </p:txBody>
      </p:sp>
    </p:spTree>
    <p:extLst>
      <p:ext uri="{BB962C8B-B14F-4D97-AF65-F5344CB8AC3E}">
        <p14:creationId xmlns:p14="http://schemas.microsoft.com/office/powerpoint/2010/main" val="2043437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77347-60B5-4674-8648-D5AE4C10F596}"/>
              </a:ext>
            </a:extLst>
          </p:cNvPr>
          <p:cNvSpPr>
            <a:spLocks noGrp="1"/>
          </p:cNvSpPr>
          <p:nvPr>
            <p:ph type="title"/>
          </p:nvPr>
        </p:nvSpPr>
        <p:spPr>
          <a:xfrm>
            <a:off x="201881" y="227372"/>
            <a:ext cx="3384467" cy="599151"/>
          </a:xfrm>
        </p:spPr>
        <p:txBody>
          <a:bodyPr>
            <a:normAutofit fontScale="90000"/>
          </a:bodyPr>
          <a:lstStyle/>
          <a:p>
            <a:r>
              <a:rPr lang="en-US" sz="4000" dirty="0">
                <a:latin typeface="Calibri" panose="020F0502020204030204"/>
              </a:rPr>
              <a:t>Activity #1</a:t>
            </a:r>
            <a:endParaRPr lang="en-US" sz="2800" dirty="0"/>
          </a:p>
        </p:txBody>
      </p:sp>
      <p:sp>
        <p:nvSpPr>
          <p:cNvPr id="3" name="Content Placeholder 2">
            <a:extLst>
              <a:ext uri="{FF2B5EF4-FFF2-40B4-BE49-F238E27FC236}">
                <a16:creationId xmlns:a16="http://schemas.microsoft.com/office/drawing/2014/main" id="{804814EA-73CE-451E-8085-51A4B332D0E4}"/>
              </a:ext>
            </a:extLst>
          </p:cNvPr>
          <p:cNvSpPr>
            <a:spLocks noGrp="1"/>
          </p:cNvSpPr>
          <p:nvPr>
            <p:ph idx="1"/>
          </p:nvPr>
        </p:nvSpPr>
        <p:spPr>
          <a:xfrm>
            <a:off x="2152650" y="2609850"/>
            <a:ext cx="7886700" cy="3567113"/>
          </a:xfrm>
        </p:spPr>
        <p:txBody>
          <a:bodyPr>
            <a:normAutofit/>
          </a:bodyPr>
          <a:lstStyle/>
          <a:p>
            <a:pPr marL="0" indent="0" algn="ctr">
              <a:buNone/>
            </a:pPr>
            <a:r>
              <a:rPr lang="en-US" sz="3600" dirty="0"/>
              <a:t>Give yourself 1 point for each</a:t>
            </a:r>
          </a:p>
          <a:p>
            <a:pPr marL="0" indent="0" algn="ctr">
              <a:buNone/>
            </a:pPr>
            <a:r>
              <a:rPr lang="en-US" sz="3600" dirty="0"/>
              <a:t>sentence you think is </a:t>
            </a:r>
            <a:r>
              <a:rPr lang="en-US" sz="3600"/>
              <a:t>a </a:t>
            </a:r>
            <a:r>
              <a:rPr lang="en-US" sz="4000"/>
              <a:t>true</a:t>
            </a:r>
            <a:endParaRPr lang="en-US" sz="4000" dirty="0"/>
          </a:p>
          <a:p>
            <a:pPr marL="0" indent="0" algn="ctr">
              <a:buNone/>
            </a:pPr>
            <a:r>
              <a:rPr lang="en-US" sz="3600" dirty="0"/>
              <a:t> statement about you</a:t>
            </a:r>
          </a:p>
          <a:p>
            <a:endParaRPr lang="en-US" sz="3600" dirty="0"/>
          </a:p>
        </p:txBody>
      </p:sp>
    </p:spTree>
    <p:extLst>
      <p:ext uri="{BB962C8B-B14F-4D97-AF65-F5344CB8AC3E}">
        <p14:creationId xmlns:p14="http://schemas.microsoft.com/office/powerpoint/2010/main" val="2386347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0 Characteristics of a Servant Leader – EducatedCoaches.com">
            <a:extLst>
              <a:ext uri="{FF2B5EF4-FFF2-40B4-BE49-F238E27FC236}">
                <a16:creationId xmlns:a16="http://schemas.microsoft.com/office/drawing/2014/main" id="{26E9075B-6DF6-4DF8-9D18-B5AFDA9D4E3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7774" y="1600891"/>
            <a:ext cx="3401202" cy="4502455"/>
          </a:xfrm>
          <a:prstGeom prst="rect">
            <a:avLst/>
          </a:prstGeom>
          <a:noFill/>
          <a:ln>
            <a:noFill/>
          </a:ln>
        </p:spPr>
      </p:pic>
    </p:spTree>
    <p:extLst>
      <p:ext uri="{BB962C8B-B14F-4D97-AF65-F5344CB8AC3E}">
        <p14:creationId xmlns:p14="http://schemas.microsoft.com/office/powerpoint/2010/main" val="2213851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E3068-28EE-403A-A891-60D064891628}"/>
              </a:ext>
            </a:extLst>
          </p:cNvPr>
          <p:cNvSpPr>
            <a:spLocks noGrp="1"/>
          </p:cNvSpPr>
          <p:nvPr>
            <p:ph type="title"/>
          </p:nvPr>
        </p:nvSpPr>
        <p:spPr>
          <a:xfrm>
            <a:off x="201881" y="464878"/>
            <a:ext cx="5782794" cy="599151"/>
          </a:xfrm>
        </p:spPr>
        <p:txBody>
          <a:bodyPr/>
          <a:lstStyle/>
          <a:p>
            <a:r>
              <a:rPr lang="en-US" dirty="0"/>
              <a:t>Leaving a Legacy</a:t>
            </a:r>
          </a:p>
        </p:txBody>
      </p:sp>
      <p:sp>
        <p:nvSpPr>
          <p:cNvPr id="3" name="Content Placeholder 2">
            <a:extLst>
              <a:ext uri="{FF2B5EF4-FFF2-40B4-BE49-F238E27FC236}">
                <a16:creationId xmlns:a16="http://schemas.microsoft.com/office/drawing/2014/main" id="{E8698A96-F93E-47A4-A9BF-75B416E7ADC0}"/>
              </a:ext>
            </a:extLst>
          </p:cNvPr>
          <p:cNvSpPr>
            <a:spLocks noGrp="1"/>
          </p:cNvSpPr>
          <p:nvPr>
            <p:ph idx="1"/>
          </p:nvPr>
        </p:nvSpPr>
        <p:spPr>
          <a:xfrm>
            <a:off x="838200" y="2041784"/>
            <a:ext cx="10515600" cy="4351338"/>
          </a:xfrm>
        </p:spPr>
        <p:txBody>
          <a:bodyPr/>
          <a:lstStyle/>
          <a:p>
            <a:pPr marL="428625" indent="-428625"/>
            <a:r>
              <a:rPr lang="en-US" dirty="0"/>
              <a:t>Leadership is everyone’s responsibility</a:t>
            </a:r>
          </a:p>
          <a:p>
            <a:pPr marL="428625" indent="-428625"/>
            <a:r>
              <a:rPr lang="en-US" dirty="0"/>
              <a:t>Teaching is one way of serving</a:t>
            </a:r>
          </a:p>
          <a:p>
            <a:pPr marL="428625" indent="-428625"/>
            <a:r>
              <a:rPr lang="en-US" dirty="0"/>
              <a:t>We all need loving critics – feedback is a gift</a:t>
            </a:r>
          </a:p>
          <a:p>
            <a:pPr marL="428625" indent="-428625"/>
            <a:r>
              <a:rPr lang="en-US" dirty="0"/>
              <a:t>Forward-thinking is a leadership prerequisite</a:t>
            </a:r>
          </a:p>
          <a:p>
            <a:endParaRPr lang="en-US" dirty="0"/>
          </a:p>
        </p:txBody>
      </p:sp>
    </p:spTree>
    <p:extLst>
      <p:ext uri="{BB962C8B-B14F-4D97-AF65-F5344CB8AC3E}">
        <p14:creationId xmlns:p14="http://schemas.microsoft.com/office/powerpoint/2010/main" val="421729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B48AA40F-8CDE-48FD-BE49-02197BB7D4E1}"/>
              </a:ext>
            </a:extLst>
          </p:cNvPr>
          <p:cNvSpPr>
            <a:spLocks noGrp="1"/>
          </p:cNvSpPr>
          <p:nvPr>
            <p:ph idx="1"/>
          </p:nvPr>
        </p:nvSpPr>
        <p:spPr>
          <a:xfrm>
            <a:off x="4336473" y="1253331"/>
            <a:ext cx="5619750" cy="4351338"/>
          </a:xfrm>
        </p:spPr>
        <p:txBody>
          <a:bodyPr>
            <a:normAutofit/>
          </a:bodyPr>
          <a:lstStyle/>
          <a:p>
            <a:r>
              <a:rPr lang="en-US" sz="3600" dirty="0"/>
              <a:t>Commissioners are leaders!</a:t>
            </a:r>
          </a:p>
          <a:p>
            <a:r>
              <a:rPr lang="en-US" sz="3600" dirty="0"/>
              <a:t>What kind of difference do you want to make?</a:t>
            </a:r>
          </a:p>
          <a:p>
            <a:r>
              <a:rPr lang="en-US" sz="3600" dirty="0"/>
              <a:t>Take responsibility.</a:t>
            </a:r>
          </a:p>
          <a:p>
            <a:endParaRPr lang="en-US" sz="3600" dirty="0"/>
          </a:p>
          <a:p>
            <a:pPr marL="0" indent="0" algn="ctr">
              <a:buNone/>
            </a:pPr>
            <a:r>
              <a:rPr lang="en-US" sz="3600" dirty="0"/>
              <a:t>If not you, then who?</a:t>
            </a:r>
          </a:p>
        </p:txBody>
      </p:sp>
      <p:sp>
        <p:nvSpPr>
          <p:cNvPr id="5" name="Title 1">
            <a:extLst>
              <a:ext uri="{FF2B5EF4-FFF2-40B4-BE49-F238E27FC236}">
                <a16:creationId xmlns:a16="http://schemas.microsoft.com/office/drawing/2014/main" id="{F3115013-3578-4A53-B1C7-E0552A708376}"/>
              </a:ext>
            </a:extLst>
          </p:cNvPr>
          <p:cNvSpPr txBox="1">
            <a:spLocks/>
          </p:cNvSpPr>
          <p:nvPr/>
        </p:nvSpPr>
        <p:spPr>
          <a:xfrm rot="18676754">
            <a:off x="1068165" y="2144866"/>
            <a:ext cx="4890337" cy="209226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r>
              <a:rPr lang="en-US" sz="6000" dirty="0">
                <a:solidFill>
                  <a:srgbClr val="A50021"/>
                </a:solidFill>
              </a:rPr>
              <a:t>Leadership</a:t>
            </a:r>
            <a:br>
              <a:rPr lang="en-US" dirty="0"/>
            </a:br>
            <a:br>
              <a:rPr lang="en-US" sz="4800" dirty="0"/>
            </a:br>
            <a:br>
              <a:rPr lang="en-US" sz="4800" dirty="0"/>
            </a:br>
            <a:endParaRPr lang="en-US" sz="4800" dirty="0"/>
          </a:p>
        </p:txBody>
      </p:sp>
    </p:spTree>
    <p:extLst>
      <p:ext uri="{BB962C8B-B14F-4D97-AF65-F5344CB8AC3E}">
        <p14:creationId xmlns:p14="http://schemas.microsoft.com/office/powerpoint/2010/main" val="505593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2DA2C6-17B4-4963-ADAF-76CA699D736B}"/>
              </a:ext>
            </a:extLst>
          </p:cNvPr>
          <p:cNvSpPr>
            <a:spLocks noGrp="1"/>
          </p:cNvSpPr>
          <p:nvPr>
            <p:ph idx="1"/>
          </p:nvPr>
        </p:nvSpPr>
        <p:spPr>
          <a:xfrm>
            <a:off x="4732317" y="1636194"/>
            <a:ext cx="5010150" cy="4351338"/>
          </a:xfrm>
        </p:spPr>
        <p:txBody>
          <a:bodyPr/>
          <a:lstStyle/>
          <a:p>
            <a:r>
              <a:rPr lang="en-US" sz="3600" dirty="0"/>
              <a:t>One way of serving.</a:t>
            </a:r>
          </a:p>
          <a:p>
            <a:r>
              <a:rPr lang="en-US" sz="3600" dirty="0"/>
              <a:t>He who teaches learns twice.</a:t>
            </a:r>
          </a:p>
          <a:p>
            <a:r>
              <a:rPr lang="en-US" sz="3600" dirty="0"/>
              <a:t>Pass on legacy through stories.</a:t>
            </a:r>
          </a:p>
          <a:p>
            <a:r>
              <a:rPr lang="en-US" sz="3600" dirty="0"/>
              <a:t>Leadership is personal.</a:t>
            </a:r>
          </a:p>
          <a:p>
            <a:endParaRPr lang="en-US" dirty="0"/>
          </a:p>
        </p:txBody>
      </p:sp>
      <p:sp>
        <p:nvSpPr>
          <p:cNvPr id="4" name="Title 1">
            <a:extLst>
              <a:ext uri="{FF2B5EF4-FFF2-40B4-BE49-F238E27FC236}">
                <a16:creationId xmlns:a16="http://schemas.microsoft.com/office/drawing/2014/main" id="{C52A9E65-A913-4216-9F90-9AEB060C5ECC}"/>
              </a:ext>
            </a:extLst>
          </p:cNvPr>
          <p:cNvSpPr txBox="1">
            <a:spLocks/>
          </p:cNvSpPr>
          <p:nvPr/>
        </p:nvSpPr>
        <p:spPr>
          <a:xfrm rot="18379893">
            <a:off x="1766778" y="1983383"/>
            <a:ext cx="3732755" cy="289123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3600" b="1" kern="1200">
                <a:solidFill>
                  <a:schemeClr val="bg1"/>
                </a:solidFill>
                <a:latin typeface="+mn-lt"/>
                <a:ea typeface="+mj-ea"/>
                <a:cs typeface="+mj-cs"/>
              </a:defRPr>
            </a:lvl1pPr>
          </a:lstStyle>
          <a:p>
            <a:r>
              <a:rPr lang="en-US" sz="5500" dirty="0">
                <a:solidFill>
                  <a:srgbClr val="A50021"/>
                </a:solidFill>
              </a:rPr>
              <a:t>Teaching</a:t>
            </a:r>
            <a:br>
              <a:rPr lang="en-US" sz="6000" dirty="0"/>
            </a:br>
            <a:br>
              <a:rPr lang="en-US" sz="6000" dirty="0"/>
            </a:br>
            <a:br>
              <a:rPr lang="en-US" sz="6000" dirty="0"/>
            </a:br>
            <a:endParaRPr lang="en-US" sz="6000" dirty="0"/>
          </a:p>
        </p:txBody>
      </p:sp>
    </p:spTree>
    <p:extLst>
      <p:ext uri="{BB962C8B-B14F-4D97-AF65-F5344CB8AC3E}">
        <p14:creationId xmlns:p14="http://schemas.microsoft.com/office/powerpoint/2010/main" val="839971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A8B1AD24-60A8-47C5-8EFA-DCB354C78760}"/>
              </a:ext>
            </a:extLst>
          </p:cNvPr>
          <p:cNvSpPr>
            <a:spLocks noGrp="1"/>
          </p:cNvSpPr>
          <p:nvPr>
            <p:ph idx="1"/>
          </p:nvPr>
        </p:nvSpPr>
        <p:spPr>
          <a:xfrm>
            <a:off x="2176401" y="1516868"/>
            <a:ext cx="6248400" cy="2613025"/>
          </a:xfrm>
        </p:spPr>
        <p:txBody>
          <a:bodyPr>
            <a:normAutofit/>
          </a:bodyPr>
          <a:lstStyle/>
          <a:p>
            <a:r>
              <a:rPr lang="en-US" sz="3600" b="1" dirty="0"/>
              <a:t>Loving critics…</a:t>
            </a:r>
          </a:p>
          <a:p>
            <a:r>
              <a:rPr lang="en-US" sz="3600" b="1" dirty="0"/>
              <a:t>Feedback is a gift</a:t>
            </a:r>
          </a:p>
        </p:txBody>
      </p:sp>
      <p:pic>
        <p:nvPicPr>
          <p:cNvPr id="5" name="Picture 4" descr="Clip Art Vector Transparent Library - Two People Having A Conversation  Clipart , Free Transparent Clipart - ClipartKey">
            <a:extLst>
              <a:ext uri="{FF2B5EF4-FFF2-40B4-BE49-F238E27FC236}">
                <a16:creationId xmlns:a16="http://schemas.microsoft.com/office/drawing/2014/main" id="{9E840633-2644-41E2-9DE6-8385D05876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4900" y="3429000"/>
            <a:ext cx="4712135" cy="2837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939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ADE75F79-5FB8-49BC-A4D8-A898AD2381B1}"/>
              </a:ext>
            </a:extLst>
          </p:cNvPr>
          <p:cNvSpPr txBox="1">
            <a:spLocks/>
          </p:cNvSpPr>
          <p:nvPr/>
        </p:nvSpPr>
        <p:spPr>
          <a:xfrm>
            <a:off x="5112463" y="2446967"/>
            <a:ext cx="6125227" cy="15876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dirty="0"/>
              <a:t>Forward  </a:t>
            </a:r>
          </a:p>
          <a:p>
            <a:pPr marL="0" indent="0" algn="ctr">
              <a:buNone/>
            </a:pPr>
            <a:r>
              <a:rPr lang="en-US" sz="4400" dirty="0"/>
              <a:t>thinking</a:t>
            </a:r>
          </a:p>
        </p:txBody>
      </p:sp>
      <p:pic>
        <p:nvPicPr>
          <p:cNvPr id="5" name="Picture 2" descr="Clipart Panda - Free Clipart Images">
            <a:extLst>
              <a:ext uri="{FF2B5EF4-FFF2-40B4-BE49-F238E27FC236}">
                <a16:creationId xmlns:a16="http://schemas.microsoft.com/office/drawing/2014/main" id="{468FD148-0792-4D46-8830-10F9EAEF95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5065" y="2171830"/>
            <a:ext cx="3454052" cy="2514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2767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D2017E-79CD-44EF-9638-5525A067C092}"/>
              </a:ext>
            </a:extLst>
          </p:cNvPr>
          <p:cNvPicPr>
            <a:picLocks noChangeAspect="1"/>
          </p:cNvPicPr>
          <p:nvPr/>
        </p:nvPicPr>
        <p:blipFill>
          <a:blip r:embed="rId3"/>
          <a:stretch>
            <a:fillRect/>
          </a:stretch>
        </p:blipFill>
        <p:spPr>
          <a:xfrm rot="753466">
            <a:off x="2921867" y="2044975"/>
            <a:ext cx="6633076" cy="4141469"/>
          </a:xfrm>
          <a:prstGeom prst="rect">
            <a:avLst/>
          </a:prstGeom>
        </p:spPr>
      </p:pic>
      <p:sp>
        <p:nvSpPr>
          <p:cNvPr id="5" name="Subtitle 2">
            <a:extLst>
              <a:ext uri="{FF2B5EF4-FFF2-40B4-BE49-F238E27FC236}">
                <a16:creationId xmlns:a16="http://schemas.microsoft.com/office/drawing/2014/main" id="{EB883C16-2881-4017-A40D-0BC251971A19}"/>
              </a:ext>
            </a:extLst>
          </p:cNvPr>
          <p:cNvSpPr txBox="1">
            <a:spLocks/>
          </p:cNvSpPr>
          <p:nvPr/>
        </p:nvSpPr>
        <p:spPr>
          <a:xfrm>
            <a:off x="2005992" y="1987785"/>
            <a:ext cx="6050071" cy="11710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t>Leaders are followers, too!</a:t>
            </a:r>
          </a:p>
          <a:p>
            <a:endParaRPr lang="en-US" dirty="0"/>
          </a:p>
        </p:txBody>
      </p:sp>
    </p:spTree>
    <p:extLst>
      <p:ext uri="{BB962C8B-B14F-4D97-AF65-F5344CB8AC3E}">
        <p14:creationId xmlns:p14="http://schemas.microsoft.com/office/powerpoint/2010/main" val="2125566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8A8829-9A5D-4844-AC0E-BC939941474D}"/>
              </a:ext>
            </a:extLst>
          </p:cNvPr>
          <p:cNvSpPr>
            <a:spLocks noGrp="1"/>
          </p:cNvSpPr>
          <p:nvPr>
            <p:ph idx="1"/>
          </p:nvPr>
        </p:nvSpPr>
        <p:spPr>
          <a:xfrm>
            <a:off x="2743200" y="2266226"/>
            <a:ext cx="7296150" cy="4351338"/>
          </a:xfrm>
        </p:spPr>
        <p:txBody>
          <a:bodyPr/>
          <a:lstStyle/>
          <a:p>
            <a:pPr marL="428625" indent="-428625">
              <a:defRPr/>
            </a:pPr>
            <a:r>
              <a:rPr lang="en-US" sz="3600" b="1" dirty="0">
                <a:solidFill>
                  <a:prstClr val="black"/>
                </a:solidFill>
                <a:latin typeface="Calibri" panose="020F0502020204030204"/>
              </a:rPr>
              <a:t>The legacy you leave is the life you lead.</a:t>
            </a:r>
          </a:p>
          <a:p>
            <a:pPr marL="428625" indent="-428625">
              <a:defRPr/>
            </a:pPr>
            <a:r>
              <a:rPr lang="en-US" sz="3600" b="1" dirty="0">
                <a:solidFill>
                  <a:prstClr val="black"/>
                </a:solidFill>
                <a:latin typeface="Calibri" panose="020F0502020204030204"/>
              </a:rPr>
              <a:t>Use each day to make a difference.</a:t>
            </a:r>
          </a:p>
          <a:p>
            <a:pPr marL="428625" indent="-428625">
              <a:defRPr/>
            </a:pPr>
            <a:r>
              <a:rPr lang="en-US" sz="3600" b="1" dirty="0">
                <a:solidFill>
                  <a:prstClr val="black"/>
                </a:solidFill>
                <a:latin typeface="Calibri" panose="020F0502020204030204"/>
              </a:rPr>
              <a:t>Each act contributes to your lasting legacy.</a:t>
            </a:r>
          </a:p>
          <a:p>
            <a:endParaRPr lang="en-US" dirty="0"/>
          </a:p>
        </p:txBody>
      </p:sp>
    </p:spTree>
    <p:extLst>
      <p:ext uri="{BB962C8B-B14F-4D97-AF65-F5344CB8AC3E}">
        <p14:creationId xmlns:p14="http://schemas.microsoft.com/office/powerpoint/2010/main" val="2415392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902F-6D0C-489A-8090-094770A8B238}"/>
              </a:ext>
            </a:extLst>
          </p:cNvPr>
          <p:cNvSpPr>
            <a:spLocks noGrp="1"/>
          </p:cNvSpPr>
          <p:nvPr>
            <p:ph type="title"/>
          </p:nvPr>
        </p:nvSpPr>
        <p:spPr>
          <a:xfrm>
            <a:off x="142504" y="464878"/>
            <a:ext cx="5842171" cy="599151"/>
          </a:xfrm>
        </p:spPr>
        <p:txBody>
          <a:bodyPr/>
          <a:lstStyle/>
          <a:p>
            <a:r>
              <a:rPr lang="en-US" dirty="0"/>
              <a:t>What is your legacy?</a:t>
            </a:r>
          </a:p>
        </p:txBody>
      </p:sp>
      <p:pic>
        <p:nvPicPr>
          <p:cNvPr id="4" name="Picture 2" descr="Legacy Giving » Pathways">
            <a:extLst>
              <a:ext uri="{FF2B5EF4-FFF2-40B4-BE49-F238E27FC236}">
                <a16:creationId xmlns:a16="http://schemas.microsoft.com/office/drawing/2014/main" id="{E1015B6A-BFDD-47AB-9788-36FCADF06D6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00659" y="1825625"/>
            <a:ext cx="519068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468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7CDF5-1DFB-49C0-8EBF-51676F2BC43C}"/>
              </a:ext>
            </a:extLst>
          </p:cNvPr>
          <p:cNvSpPr>
            <a:spLocks noGrp="1"/>
          </p:cNvSpPr>
          <p:nvPr>
            <p:ph type="title"/>
          </p:nvPr>
        </p:nvSpPr>
        <p:spPr>
          <a:xfrm>
            <a:off x="142701" y="464878"/>
            <a:ext cx="5953299" cy="599151"/>
          </a:xfrm>
        </p:spPr>
        <p:txBody>
          <a:bodyPr/>
          <a:lstStyle/>
          <a:p>
            <a:r>
              <a:rPr lang="en-US" dirty="0"/>
              <a:t>Activity #2</a:t>
            </a:r>
          </a:p>
        </p:txBody>
      </p:sp>
      <p:sp>
        <p:nvSpPr>
          <p:cNvPr id="3" name="Content Placeholder 2">
            <a:extLst>
              <a:ext uri="{FF2B5EF4-FFF2-40B4-BE49-F238E27FC236}">
                <a16:creationId xmlns:a16="http://schemas.microsoft.com/office/drawing/2014/main" id="{BE964F87-0941-4E03-9745-DBB554D2E049}"/>
              </a:ext>
            </a:extLst>
          </p:cNvPr>
          <p:cNvSpPr>
            <a:spLocks noGrp="1"/>
          </p:cNvSpPr>
          <p:nvPr>
            <p:ph idx="1"/>
          </p:nvPr>
        </p:nvSpPr>
        <p:spPr/>
        <p:txBody>
          <a:bodyPr/>
          <a:lstStyle/>
          <a:p>
            <a:pPr marL="0" indent="0">
              <a:buNone/>
            </a:pPr>
            <a:r>
              <a:rPr lang="en-US" sz="3200" b="1" dirty="0"/>
              <a:t>You have 5 minutes to think about your obituary!</a:t>
            </a:r>
          </a:p>
          <a:p>
            <a:pPr algn="l"/>
            <a:endParaRPr lang="en-US" sz="3200" b="1" dirty="0"/>
          </a:p>
          <a:p>
            <a:pPr marL="571500" indent="-571500"/>
            <a:r>
              <a:rPr lang="en-US" b="1" dirty="0"/>
              <a:t>What would someone write about you?</a:t>
            </a:r>
          </a:p>
          <a:p>
            <a:pPr marL="571500" indent="-571500"/>
            <a:r>
              <a:rPr lang="en-US" b="1" dirty="0"/>
              <a:t>What impact have you had?</a:t>
            </a:r>
          </a:p>
          <a:p>
            <a:pPr marL="571500" indent="-571500"/>
            <a:r>
              <a:rPr lang="en-US" b="1" dirty="0"/>
              <a:t>What legacy are you leaving?</a:t>
            </a:r>
          </a:p>
        </p:txBody>
      </p:sp>
    </p:spTree>
    <p:extLst>
      <p:ext uri="{BB962C8B-B14F-4D97-AF65-F5344CB8AC3E}">
        <p14:creationId xmlns:p14="http://schemas.microsoft.com/office/powerpoint/2010/main" val="3294980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8630B-C885-47AC-B41C-EE795C5C1A79}"/>
              </a:ext>
            </a:extLst>
          </p:cNvPr>
          <p:cNvSpPr>
            <a:spLocks noGrp="1"/>
          </p:cNvSpPr>
          <p:nvPr>
            <p:ph type="title"/>
          </p:nvPr>
        </p:nvSpPr>
        <p:spPr>
          <a:xfrm>
            <a:off x="142701" y="274873"/>
            <a:ext cx="5953299" cy="599151"/>
          </a:xfrm>
        </p:spPr>
        <p:txBody>
          <a:bodyPr/>
          <a:lstStyle/>
          <a:p>
            <a:r>
              <a:rPr lang="en-US" dirty="0"/>
              <a:t>Summary</a:t>
            </a:r>
          </a:p>
        </p:txBody>
      </p:sp>
      <p:sp>
        <p:nvSpPr>
          <p:cNvPr id="3" name="Content Placeholder 2">
            <a:extLst>
              <a:ext uri="{FF2B5EF4-FFF2-40B4-BE49-F238E27FC236}">
                <a16:creationId xmlns:a16="http://schemas.microsoft.com/office/drawing/2014/main" id="{DF47BEF6-A8B9-47D8-A27B-D85C87898220}"/>
              </a:ext>
            </a:extLst>
          </p:cNvPr>
          <p:cNvSpPr>
            <a:spLocks noGrp="1"/>
          </p:cNvSpPr>
          <p:nvPr>
            <p:ph idx="1"/>
          </p:nvPr>
        </p:nvSpPr>
        <p:spPr/>
        <p:txBody>
          <a:bodyPr/>
          <a:lstStyle/>
          <a:p>
            <a:pPr marL="571500" indent="-571500"/>
            <a:r>
              <a:rPr lang="en-US" dirty="0"/>
              <a:t>Servant leaders listen, build teams, lead by example and demonstrate humility.</a:t>
            </a:r>
          </a:p>
          <a:p>
            <a:pPr marL="571500" indent="-571500"/>
            <a:r>
              <a:rPr lang="en-US" dirty="0"/>
              <a:t>Commissioners should understand how servant leadership impacts Scouting .</a:t>
            </a:r>
          </a:p>
          <a:p>
            <a:pPr marL="571500" indent="-571500"/>
            <a:r>
              <a:rPr lang="en-US" dirty="0"/>
              <a:t>Servant leadership leaves a legacy because it endures.</a:t>
            </a:r>
          </a:p>
          <a:p>
            <a:endParaRPr lang="en-US" dirty="0"/>
          </a:p>
        </p:txBody>
      </p:sp>
    </p:spTree>
    <p:extLst>
      <p:ext uri="{BB962C8B-B14F-4D97-AF65-F5344CB8AC3E}">
        <p14:creationId xmlns:p14="http://schemas.microsoft.com/office/powerpoint/2010/main" val="3866961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24;p21">
            <a:extLst>
              <a:ext uri="{FF2B5EF4-FFF2-40B4-BE49-F238E27FC236}">
                <a16:creationId xmlns:a16="http://schemas.microsoft.com/office/drawing/2014/main" id="{21C38B31-998F-45CC-9628-189F2B4A34D3}"/>
              </a:ext>
            </a:extLst>
          </p:cNvPr>
          <p:cNvSpPr/>
          <p:nvPr/>
        </p:nvSpPr>
        <p:spPr>
          <a:xfrm>
            <a:off x="3905973" y="1853424"/>
            <a:ext cx="4378325" cy="1717393"/>
          </a:xfrm>
          <a:prstGeom prst="rect">
            <a:avLst/>
          </a:prstGeom>
          <a:noFill/>
          <a:ln>
            <a:noFill/>
          </a:ln>
        </p:spPr>
        <p:txBody>
          <a:bodyPr spcFirstLastPara="1" wrap="square" lIns="91425" tIns="45700" rIns="91425" bIns="45700" anchor="t" anchorCtr="0">
            <a:spAutoFit/>
          </a:bodyPr>
          <a:lstStyle/>
          <a:p>
            <a:pPr algn="ctr">
              <a:buClr>
                <a:schemeClr val="accent1"/>
              </a:buClr>
              <a:buSzPts val="3600"/>
            </a:pPr>
            <a:r>
              <a:rPr lang="en-US" sz="4800" b="1" dirty="0">
                <a:solidFill>
                  <a:schemeClr val="dk1"/>
                </a:solidFill>
                <a:latin typeface="Calibri"/>
                <a:ea typeface="Calibri"/>
                <a:cs typeface="Calibri"/>
                <a:sym typeface="Calibri"/>
              </a:rPr>
              <a:t>Questions?</a:t>
            </a:r>
            <a:endParaRPr dirty="0"/>
          </a:p>
          <a:p>
            <a:pPr algn="ctr">
              <a:spcBef>
                <a:spcPts val="960"/>
              </a:spcBef>
              <a:buClr>
                <a:schemeClr val="accent1"/>
              </a:buClr>
              <a:buSzPts val="3600"/>
            </a:pPr>
            <a:r>
              <a:rPr lang="en-US" sz="4800" b="1" dirty="0">
                <a:solidFill>
                  <a:schemeClr val="dk1"/>
                </a:solidFill>
                <a:latin typeface="Calibri"/>
                <a:ea typeface="Calibri"/>
                <a:cs typeface="Calibri"/>
                <a:sym typeface="Calibri"/>
              </a:rPr>
              <a:t>Comments!</a:t>
            </a:r>
            <a:endParaRPr dirty="0"/>
          </a:p>
        </p:txBody>
      </p:sp>
      <p:pic>
        <p:nvPicPr>
          <p:cNvPr id="8" name="Google Shape;225;p21">
            <a:extLst>
              <a:ext uri="{FF2B5EF4-FFF2-40B4-BE49-F238E27FC236}">
                <a16:creationId xmlns:a16="http://schemas.microsoft.com/office/drawing/2014/main" id="{E517ACCF-DC7B-40A6-AF33-06913EC79C33}"/>
              </a:ext>
            </a:extLst>
          </p:cNvPr>
          <p:cNvPicPr preferRelativeResize="0"/>
          <p:nvPr/>
        </p:nvPicPr>
        <p:blipFill rotWithShape="1">
          <a:blip r:embed="rId3">
            <a:alphaModFix/>
          </a:blip>
          <a:srcRect/>
          <a:stretch/>
        </p:blipFill>
        <p:spPr>
          <a:xfrm>
            <a:off x="4016218" y="3969400"/>
            <a:ext cx="4157832" cy="1725318"/>
          </a:xfrm>
          <a:prstGeom prst="rect">
            <a:avLst/>
          </a:prstGeom>
          <a:noFill/>
          <a:ln>
            <a:noFill/>
          </a:ln>
        </p:spPr>
      </p:pic>
    </p:spTree>
    <p:extLst>
      <p:ext uri="{BB962C8B-B14F-4D97-AF65-F5344CB8AC3E}">
        <p14:creationId xmlns:p14="http://schemas.microsoft.com/office/powerpoint/2010/main" val="28766352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140</TotalTime>
  <Words>2118</Words>
  <Application>Microsoft Office PowerPoint</Application>
  <PresentationFormat>Widescreen</PresentationFormat>
  <Paragraphs>205</Paragraphs>
  <Slides>21</Slides>
  <Notes>21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7" baseType="lpstr">
      <vt:lpstr>Arial</vt:lpstr>
      <vt:lpstr>Calibri</vt:lpstr>
      <vt:lpstr>Symbol</vt:lpstr>
      <vt:lpstr>Times New Roman</vt:lpstr>
      <vt:lpstr>Office Theme</vt:lpstr>
      <vt:lpstr>Document</vt:lpstr>
      <vt:lpstr>College of Commissioner Science</vt:lpstr>
      <vt:lpstr>Learning Objectives</vt:lpstr>
      <vt:lpstr>PowerPoint Presentation</vt:lpstr>
      <vt:lpstr>Characteristics of Servant Leaders</vt:lpstr>
      <vt:lpstr>Servant Leadership in Scouting</vt:lpstr>
      <vt:lpstr>Organizational Chart</vt:lpstr>
      <vt:lpstr>Servant Leader Chart</vt:lpstr>
      <vt:lpstr>Servant Leadership</vt:lpstr>
      <vt:lpstr>Activity #1</vt:lpstr>
      <vt:lpstr>PowerPoint Presentation</vt:lpstr>
      <vt:lpstr>Leaving a Legacy</vt:lpstr>
      <vt:lpstr>PowerPoint Presentation</vt:lpstr>
      <vt:lpstr>PowerPoint Presentation</vt:lpstr>
      <vt:lpstr>PowerPoint Presentation</vt:lpstr>
      <vt:lpstr>PowerPoint Presentation</vt:lpstr>
      <vt:lpstr>PowerPoint Presentation</vt:lpstr>
      <vt:lpstr>PowerPoint Presentation</vt:lpstr>
      <vt:lpstr>What is your legacy?</vt:lpstr>
      <vt:lpstr>Activity #2</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Kresha Alvarado</dc:creator>
  <cp:lastModifiedBy>Kresha Alvarado</cp:lastModifiedBy>
  <cp:revision>19</cp:revision>
  <dcterms:created xsi:type="dcterms:W3CDTF">2025-02-10T18:13:23Z</dcterms:created>
  <dcterms:modified xsi:type="dcterms:W3CDTF">2025-05-04T17:44:03Z</dcterms:modified>
</cp:coreProperties>
</file>