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5"/>
  </p:notesMasterIdLst>
  <p:sldIdLst>
    <p:sldId id="426" r:id="rId3"/>
    <p:sldId id="256" r:id="rId4"/>
    <p:sldId id="264" r:id="rId5"/>
    <p:sldId id="338" r:id="rId6"/>
    <p:sldId id="424" r:id="rId7"/>
    <p:sldId id="422" r:id="rId8"/>
    <p:sldId id="440" r:id="rId9"/>
    <p:sldId id="419" r:id="rId10"/>
    <p:sldId id="420" r:id="rId11"/>
    <p:sldId id="441" r:id="rId12"/>
    <p:sldId id="432" r:id="rId13"/>
    <p:sldId id="395" r:id="rId14"/>
    <p:sldId id="396" r:id="rId15"/>
    <p:sldId id="397" r:id="rId16"/>
    <p:sldId id="433" r:id="rId17"/>
    <p:sldId id="429" r:id="rId18"/>
    <p:sldId id="430" r:id="rId19"/>
    <p:sldId id="431" r:id="rId20"/>
    <p:sldId id="446" r:id="rId21"/>
    <p:sldId id="417" r:id="rId22"/>
    <p:sldId id="403" r:id="rId23"/>
    <p:sldId id="447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9" autoAdjust="0"/>
    <p:restoredTop sz="94762" autoAdjust="0"/>
  </p:normalViewPr>
  <p:slideViewPr>
    <p:cSldViewPr snapToGrid="0" snapToObjects="1">
      <p:cViewPr varScale="1">
        <p:scale>
          <a:sx n="121" d="100"/>
          <a:sy n="121" d="100"/>
        </p:scale>
        <p:origin x="80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7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E2DEC-403F-FC44-8B45-12A4BF0B9D12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15C72-EEAC-A540-9335-BCD8EF18C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364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9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</a:t>
            </a:r>
            <a:r>
              <a:rPr lang="en-US" altLang="en-US" sz="1200" baseline="0" dirty="0"/>
              <a:t> </a:t>
            </a:r>
            <a:r>
              <a:rPr lang="en-US" altLang="en-US" sz="1200" i="1" baseline="0" dirty="0"/>
              <a:t>Unit Service Plan</a:t>
            </a:r>
            <a:r>
              <a:rPr lang="en-US" altLang="en-US" sz="1200" i="0" baseline="0" dirty="0"/>
              <a:t> is our primary tool that enables us to link unit needs to district operating committee resources. It was also a key element in the design of </a:t>
            </a:r>
            <a:r>
              <a:rPr lang="en-US" altLang="en-US" sz="1200" i="1" baseline="0" dirty="0"/>
              <a:t>Commissioner Tools.</a:t>
            </a:r>
            <a:endParaRPr lang="en-US" altLang="en-US" sz="1200" i="0" baseline="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 </a:t>
            </a:r>
            <a:r>
              <a:rPr lang="en-US" altLang="en-US" sz="1200" i="1" dirty="0"/>
              <a:t>Unit Service Plan </a:t>
            </a:r>
            <a:r>
              <a:rPr lang="en-US" altLang="en-US" sz="1200" dirty="0"/>
              <a:t>is a better way to provide unit service. It supports all four elements of excellent unit service </a:t>
            </a:r>
            <a:r>
              <a:rPr lang="en-US" altLang="en-US" sz="1200" b="1" i="1" dirty="0"/>
              <a:t>and</a:t>
            </a:r>
            <a:r>
              <a:rPr lang="en-US" altLang="en-US" sz="1200" dirty="0"/>
              <a:t> our approach to starting and sustaining high-performing units (detailed in the </a:t>
            </a:r>
            <a:r>
              <a:rPr lang="en-US" altLang="en-US" sz="1200" i="1" dirty="0"/>
              <a:t>Unit Performance Guide</a:t>
            </a:r>
            <a:r>
              <a:rPr lang="en-US" altLang="en-US" sz="1200" dirty="0"/>
              <a:t>).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Based upon a </a:t>
            </a:r>
            <a:r>
              <a:rPr lang="en-US" altLang="en-US" sz="1200" b="1" i="1" dirty="0"/>
              <a:t>collaborative</a:t>
            </a:r>
            <a:r>
              <a:rPr lang="en-US" altLang="en-US" sz="1200" dirty="0"/>
              <a:t> assessment of unit health, commissioners develop a service plan that is </a:t>
            </a:r>
            <a:r>
              <a:rPr lang="en-US" altLang="en-US" sz="1200" b="1" i="1" dirty="0"/>
              <a:t>customized</a:t>
            </a:r>
            <a:r>
              <a:rPr lang="en-US" altLang="en-US" sz="1200" dirty="0"/>
              <a:t> to respond to a unit’s strengths and needs and draws upon resources available within the unit, its charter organization, and through the district operating committee.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Through ongoing unit contacts, commissioners capture periodic updates of the collaborative assessment of</a:t>
            </a:r>
            <a:r>
              <a:rPr lang="en-US" altLang="en-US" sz="1200" baseline="0" dirty="0"/>
              <a:t> unit health and ensure the plan for improvement is moving forward.</a:t>
            </a:r>
            <a:endParaRPr lang="en-US" alt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59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</a:t>
            </a:r>
            <a:r>
              <a:rPr lang="en-US" altLang="en-US" sz="1200" baseline="0" dirty="0"/>
              <a:t> </a:t>
            </a:r>
            <a:r>
              <a:rPr lang="en-US" altLang="en-US" sz="1200" i="1" baseline="0" dirty="0"/>
              <a:t>Unit Service Plan</a:t>
            </a:r>
            <a:r>
              <a:rPr lang="en-US" altLang="en-US" sz="1200" i="0" baseline="0" dirty="0"/>
              <a:t> is our primary tool that enables us to link unit needs to district operating committee resources. It was also a key element in the design of </a:t>
            </a:r>
            <a:r>
              <a:rPr lang="en-US" altLang="en-US" sz="1200" i="1" baseline="0" dirty="0"/>
              <a:t>Commissioner Tools.</a:t>
            </a:r>
            <a:endParaRPr lang="en-US" altLang="en-US" sz="1200" i="0" baseline="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 </a:t>
            </a:r>
            <a:r>
              <a:rPr lang="en-US" altLang="en-US" sz="1200" i="1" dirty="0"/>
              <a:t>Unit Service Plan </a:t>
            </a:r>
            <a:r>
              <a:rPr lang="en-US" altLang="en-US" sz="1200" dirty="0"/>
              <a:t>is a better way to provide unit service. It supports all four elements of excellent unit service </a:t>
            </a:r>
            <a:r>
              <a:rPr lang="en-US" altLang="en-US" sz="1200" b="1" i="1" dirty="0"/>
              <a:t>and</a:t>
            </a:r>
            <a:r>
              <a:rPr lang="en-US" altLang="en-US" sz="1200" dirty="0"/>
              <a:t> our approach to starting and sustaining high-performing units (detailed in the </a:t>
            </a:r>
            <a:r>
              <a:rPr lang="en-US" altLang="en-US" sz="1200" i="1" dirty="0"/>
              <a:t>Unit Performance Guide</a:t>
            </a:r>
            <a:r>
              <a:rPr lang="en-US" altLang="en-US" sz="1200" dirty="0"/>
              <a:t>).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Based upon a </a:t>
            </a:r>
            <a:r>
              <a:rPr lang="en-US" altLang="en-US" sz="1200" b="1" i="1" dirty="0"/>
              <a:t>collaborative</a:t>
            </a:r>
            <a:r>
              <a:rPr lang="en-US" altLang="en-US" sz="1200" dirty="0"/>
              <a:t> assessment of unit health, commissioners develop a service plan that is </a:t>
            </a:r>
            <a:r>
              <a:rPr lang="en-US" altLang="en-US" sz="1200" b="1" i="1" dirty="0"/>
              <a:t>customized</a:t>
            </a:r>
            <a:r>
              <a:rPr lang="en-US" altLang="en-US" sz="1200" dirty="0"/>
              <a:t> to respond to a unit’s strengths and needs and draws upon resources available within the unit, its charter organization, and through the district operating committee.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Through ongoing unit contacts, commissioners capture periodic updates of the collaborative assessment of</a:t>
            </a:r>
            <a:r>
              <a:rPr lang="en-US" altLang="en-US" sz="1200" baseline="0" dirty="0"/>
              <a:t> unit health and ensure the plan for improvement is moving forward.</a:t>
            </a:r>
            <a:endParaRPr lang="en-US" alt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59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</a:t>
            </a:r>
            <a:r>
              <a:rPr lang="en-US" altLang="en-US" sz="1200" baseline="0" dirty="0"/>
              <a:t> </a:t>
            </a:r>
            <a:r>
              <a:rPr lang="en-US" altLang="en-US" sz="1200" i="1" baseline="0" dirty="0"/>
              <a:t>Unit Service Plan</a:t>
            </a:r>
            <a:r>
              <a:rPr lang="en-US" altLang="en-US" sz="1200" i="0" baseline="0" dirty="0"/>
              <a:t> is our primary tool that enables us to link unit needs to district operating committee resources. It was also a key element in the design of </a:t>
            </a:r>
            <a:r>
              <a:rPr lang="en-US" altLang="en-US" sz="1200" i="1" baseline="0" dirty="0"/>
              <a:t>Commissioner Tools.</a:t>
            </a:r>
            <a:endParaRPr lang="en-US" altLang="en-US" sz="1200" i="0" baseline="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 </a:t>
            </a:r>
            <a:r>
              <a:rPr lang="en-US" altLang="en-US" sz="1200" i="1" dirty="0"/>
              <a:t>Unit Service Plan </a:t>
            </a:r>
            <a:r>
              <a:rPr lang="en-US" altLang="en-US" sz="1200" dirty="0"/>
              <a:t>is a better way to provide unit service. It supports all four elements of excellent unit service </a:t>
            </a:r>
            <a:r>
              <a:rPr lang="en-US" altLang="en-US" sz="1200" b="1" i="1" dirty="0"/>
              <a:t>and</a:t>
            </a:r>
            <a:r>
              <a:rPr lang="en-US" altLang="en-US" sz="1200" dirty="0"/>
              <a:t> our approach to starting and sustaining high-performing units (detailed in the </a:t>
            </a:r>
            <a:r>
              <a:rPr lang="en-US" altLang="en-US" sz="1200" i="1" dirty="0"/>
              <a:t>Unit Performance Guide</a:t>
            </a:r>
            <a:r>
              <a:rPr lang="en-US" altLang="en-US" sz="1200" dirty="0"/>
              <a:t>).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Based upon a </a:t>
            </a:r>
            <a:r>
              <a:rPr lang="en-US" altLang="en-US" sz="1200" b="1" i="1" dirty="0"/>
              <a:t>collaborative</a:t>
            </a:r>
            <a:r>
              <a:rPr lang="en-US" altLang="en-US" sz="1200" dirty="0"/>
              <a:t> assessment of unit health, commissioners develop a service plan that is </a:t>
            </a:r>
            <a:r>
              <a:rPr lang="en-US" altLang="en-US" sz="1200" b="1" i="1" dirty="0"/>
              <a:t>customized</a:t>
            </a:r>
            <a:r>
              <a:rPr lang="en-US" altLang="en-US" sz="1200" dirty="0"/>
              <a:t> to respond to a unit’s strengths and needs and draws upon resources available within the unit, its charter organization, and through the district operating committee.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Through ongoing unit contacts, commissioners capture periodic updates of the collaborative assessment of</a:t>
            </a:r>
            <a:r>
              <a:rPr lang="en-US" altLang="en-US" sz="1200" baseline="0" dirty="0"/>
              <a:t> unit health and ensure the plan for improvement is moving forward.</a:t>
            </a:r>
            <a:endParaRPr lang="en-US" alt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7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</a:t>
            </a:r>
            <a:r>
              <a:rPr lang="en-US" altLang="en-US" sz="1200" baseline="0" dirty="0"/>
              <a:t> </a:t>
            </a:r>
            <a:r>
              <a:rPr lang="en-US" altLang="en-US" sz="1200" i="1" baseline="0" dirty="0"/>
              <a:t>Unit Service Plan</a:t>
            </a:r>
            <a:r>
              <a:rPr lang="en-US" altLang="en-US" sz="1200" i="0" baseline="0" dirty="0"/>
              <a:t> is our primary tool that enables us to link unit needs to district operating committee resources. It was also a key element in the design of </a:t>
            </a:r>
            <a:r>
              <a:rPr lang="en-US" altLang="en-US" sz="1200" i="1" baseline="0" dirty="0"/>
              <a:t>Commissioner Tools.</a:t>
            </a:r>
            <a:endParaRPr lang="en-US" altLang="en-US" sz="1200" i="0" baseline="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The </a:t>
            </a:r>
            <a:r>
              <a:rPr lang="en-US" altLang="en-US" sz="1200" i="1" dirty="0"/>
              <a:t>Unit Service Plan </a:t>
            </a:r>
            <a:r>
              <a:rPr lang="en-US" altLang="en-US" sz="1200" dirty="0"/>
              <a:t>is a better way to provide unit service. It supports all four elements of excellent unit service </a:t>
            </a:r>
            <a:r>
              <a:rPr lang="en-US" altLang="en-US" sz="1200" b="1" i="1" dirty="0"/>
              <a:t>and</a:t>
            </a:r>
            <a:r>
              <a:rPr lang="en-US" altLang="en-US" sz="1200" dirty="0"/>
              <a:t> our approach to starting and sustaining high-performing units (detailed in the </a:t>
            </a:r>
            <a:r>
              <a:rPr lang="en-US" altLang="en-US" sz="1200" i="1" dirty="0"/>
              <a:t>Unit Performance Guide</a:t>
            </a:r>
            <a:r>
              <a:rPr lang="en-US" altLang="en-US" sz="1200" dirty="0"/>
              <a:t>).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Based upon a </a:t>
            </a:r>
            <a:r>
              <a:rPr lang="en-US" altLang="en-US" sz="1200" b="1" i="1" dirty="0"/>
              <a:t>collaborative</a:t>
            </a:r>
            <a:r>
              <a:rPr lang="en-US" altLang="en-US" sz="1200" dirty="0"/>
              <a:t> assessment of unit health, commissioners develop a service plan that is </a:t>
            </a:r>
            <a:r>
              <a:rPr lang="en-US" altLang="en-US" sz="1200" b="1" i="1" dirty="0"/>
              <a:t>customized</a:t>
            </a:r>
            <a:r>
              <a:rPr lang="en-US" altLang="en-US" sz="1200" dirty="0"/>
              <a:t> to respond to a unit’s strengths and needs and draws upon resources available within the unit, its charter organization, and through the district operating committee.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1200" dirty="0"/>
              <a:t>Through ongoing unit contacts, commissioners capture periodic updates of the collaborative assessment of</a:t>
            </a:r>
            <a:r>
              <a:rPr lang="en-US" altLang="en-US" sz="1200" baseline="0" dirty="0"/>
              <a:t> unit health and ensure the plan for improvement is moving forward.</a:t>
            </a:r>
            <a:endParaRPr lang="en-US" alt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59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9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9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9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D141AD-9E90-E74D-BCC3-81F737569A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769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</a:t>
            </a:r>
            <a:r>
              <a:rPr lang="en-US" baseline="0" dirty="0"/>
              <a:t> want you present and undistracted.  Please turn off electronics and remove from the table.  Not only are you distracted by your device, others around you are also distracted.</a:t>
            </a:r>
          </a:p>
          <a:p>
            <a:endParaRPr lang="en-US" baseline="0" dirty="0"/>
          </a:p>
          <a:p>
            <a:r>
              <a:rPr lang="en-US" baseline="0" dirty="0"/>
              <a:t>We have added personal stories to our presentations to make them more interesting.  If everyone in the room adds a story, we’ll be here for a long time!</a:t>
            </a:r>
          </a:p>
          <a:p>
            <a:endParaRPr lang="en-US" baseline="0" dirty="0"/>
          </a:p>
          <a:p>
            <a:r>
              <a:rPr lang="en-US" baseline="0" dirty="0"/>
              <a:t>Give layout of facility. Restrooms. Cafeteria.</a:t>
            </a:r>
          </a:p>
          <a:p>
            <a:endParaRPr lang="en-US" baseline="0" dirty="0"/>
          </a:p>
          <a:p>
            <a:r>
              <a:rPr lang="en-US" baseline="0" dirty="0"/>
              <a:t>If you brought the “big bubba pail of coffee”, please fill it at the cafeteria.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E8E57-065D-48E4-B4AC-7B69F841D5A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4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55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9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3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03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0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35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44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15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98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31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55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393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8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7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08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874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17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330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7496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4083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8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86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31A71-6578-544C-AAEC-C8EE6D204AF7}" type="datetimeFigureOut">
              <a:rPr lang="en-US" smtClean="0"/>
              <a:t>10/24/25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9F7FF-164D-3D4B-BAFB-502839C0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8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B915895-6C27-3645-AB9C-784FD45E2C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3989" y="108963"/>
            <a:ext cx="4068333" cy="1346611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72666" y="-77925"/>
            <a:ext cx="8229600" cy="218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TBA – Commissioners Continuing Education 	  		         Courses (CED 701 – 720)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61627"/>
            <a:ext cx="8229600" cy="2181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  May 16</a:t>
            </a:r>
            <a:r>
              <a:rPr lang="en-US" baseline="30000" dirty="0"/>
              <a:t>th</a:t>
            </a:r>
            <a:r>
              <a:rPr lang="en-US" dirty="0"/>
              <a:t>, 2026 Commissioner College  Bachelors, Masters and Doctoral Programs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482355" y="25852"/>
            <a:ext cx="9939642" cy="1785302"/>
          </a:xfrm>
          <a:prstGeom prst="rect">
            <a:avLst/>
          </a:prstGeom>
          <a:solidFill>
            <a:srgbClr val="1F497D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95220" y="401121"/>
            <a:ext cx="69656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</a:rPr>
              <a:t>Up Coming </a:t>
            </a:r>
            <a:br>
              <a:rPr lang="en-US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b="1" dirty="0">
                <a:effectLst>
                  <a:outerShdw blurRad="50800" dist="101600" dir="2700000" algn="tl" rotWithShape="0">
                    <a:prstClr val="black">
                      <a:alpha val="40000"/>
                    </a:prstClr>
                  </a:outerShdw>
                </a:effectLst>
              </a:rPr>
              <a:t>Commissioner Training Courses</a:t>
            </a:r>
          </a:p>
        </p:txBody>
      </p:sp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19" y="25852"/>
            <a:ext cx="1414492" cy="141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2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indefinite" fill="hold" nodeType="withEffect">
                                  <p:stCondLst>
                                    <p:cond delay="3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repeatCount="indefinite" fill="hold" nodeType="withEffect">
                                  <p:stCondLst>
                                    <p:cond delay="7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repeatCount="indefinite" fill="hold" nodeType="withEffect">
                                  <p:stCondLst>
                                    <p:cond delay="10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0" y="-15875"/>
            <a:ext cx="2098675" cy="687387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defTabSz="914400" eaLnBrk="0" hangingPunct="0"/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175897"/>
            <a:ext cx="7010400" cy="1283408"/>
          </a:xfrm>
        </p:spPr>
        <p:txBody>
          <a:bodyPr>
            <a:normAutofit/>
          </a:bodyPr>
          <a:lstStyle/>
          <a:p>
            <a:r>
              <a:rPr lang="en-US" dirty="0"/>
              <a:t>Welcome</a:t>
            </a:r>
          </a:p>
        </p:txBody>
      </p:sp>
      <p:sp>
        <p:nvSpPr>
          <p:cNvPr id="4" name="Rectangle 3"/>
          <p:cNvSpPr/>
          <p:nvPr/>
        </p:nvSpPr>
        <p:spPr>
          <a:xfrm flipV="1">
            <a:off x="2089150" y="0"/>
            <a:ext cx="44450" cy="6858000"/>
          </a:xfrm>
          <a:prstGeom prst="rect">
            <a:avLst/>
          </a:prstGeom>
          <a:solidFill>
            <a:srgbClr val="CF00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7" y="3720192"/>
            <a:ext cx="1866900" cy="1866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9525" y="2989398"/>
            <a:ext cx="209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Welcome Commissioners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9526" y="5696857"/>
            <a:ext cx="2098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Dean of the College</a:t>
            </a:r>
          </a:p>
          <a:p>
            <a:pPr algn="ctr"/>
            <a:r>
              <a:rPr lang="en-US" sz="1200" dirty="0">
                <a:solidFill>
                  <a:prstClr val="black"/>
                </a:solidFill>
              </a:rPr>
              <a:t>Dr. Torres</a:t>
            </a:r>
          </a:p>
        </p:txBody>
      </p:sp>
      <p:pic>
        <p:nvPicPr>
          <p:cNvPr id="15" name="Picture 13" descr="AnnivGrStandard_Wh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6473825"/>
            <a:ext cx="1831975" cy="29686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133600" y="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10" descr="FDL_4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280988"/>
            <a:ext cx="1658937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2133600" y="2828873"/>
            <a:ext cx="70103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To  The 2025 </a:t>
            </a:r>
          </a:p>
          <a:p>
            <a:pPr algn="ctr"/>
            <a:r>
              <a:rPr lang="en-US" sz="4800" dirty="0"/>
              <a:t>College of Commissioner Science</a:t>
            </a:r>
          </a:p>
        </p:txBody>
      </p:sp>
    </p:spTree>
    <p:extLst>
      <p:ext uri="{BB962C8B-B14F-4D97-AF65-F5344CB8AC3E}">
        <p14:creationId xmlns:p14="http://schemas.microsoft.com/office/powerpoint/2010/main" val="168138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2.22222E-6 L -0.00104 -0.4990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9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65256E-6 L -0.07343 0.7867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3932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7.67985E-7 L -0.23055 0.0011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06" y="4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6" y="127853"/>
            <a:ext cx="1866900" cy="1866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65738" y="614318"/>
            <a:ext cx="7178262" cy="760921"/>
          </a:xfrm>
        </p:spPr>
        <p:txBody>
          <a:bodyPr>
            <a:normAutofit/>
          </a:bodyPr>
          <a:lstStyle/>
          <a:p>
            <a:r>
              <a:rPr kumimoji="1" lang="en-US" altLang="zh-CN" sz="3600" dirty="0"/>
              <a:t>Greater Tampa Bay Area Council</a:t>
            </a:r>
            <a:endParaRPr kumimoji="1" lang="zh-CN" alt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93016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/>
              <a:t>2025 College of Commissioner Science</a:t>
            </a:r>
          </a:p>
          <a:p>
            <a:pPr algn="ctr"/>
            <a:r>
              <a:rPr kumimoji="1" lang="en-US" altLang="zh-CN" sz="3600" dirty="0"/>
              <a:t>	Dr. (Doc) Torres, Dean of the College</a:t>
            </a:r>
            <a:endParaRPr lang="en-US" altLang="zh-CN" sz="3600" dirty="0"/>
          </a:p>
        </p:txBody>
      </p:sp>
    </p:spTree>
    <p:extLst>
      <p:ext uri="{BB962C8B-B14F-4D97-AF65-F5344CB8AC3E}">
        <p14:creationId xmlns:p14="http://schemas.microsoft.com/office/powerpoint/2010/main" val="2439119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894211"/>
            <a:ext cx="9144000" cy="4268911"/>
          </a:xfrm>
        </p:spPr>
        <p:txBody>
          <a:bodyPr>
            <a:normAutofit/>
          </a:bodyPr>
          <a:lstStyle/>
          <a:p>
            <a:pPr algn="l"/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5499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228121"/>
            <a:ext cx="9134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Please join me in the Pledge of Allegiance </a:t>
            </a:r>
          </a:p>
        </p:txBody>
      </p:sp>
    </p:spTree>
    <p:extLst>
      <p:ext uri="{BB962C8B-B14F-4D97-AF65-F5344CB8AC3E}">
        <p14:creationId xmlns:p14="http://schemas.microsoft.com/office/powerpoint/2010/main" val="286423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894211"/>
            <a:ext cx="9144000" cy="4268911"/>
          </a:xfrm>
        </p:spPr>
        <p:txBody>
          <a:bodyPr>
            <a:normAutofit/>
          </a:bodyPr>
          <a:lstStyle/>
          <a:p>
            <a:pPr algn="l"/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5499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930855"/>
            <a:ext cx="91346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Scout Oath</a:t>
            </a:r>
          </a:p>
          <a:p>
            <a:pPr algn="ctr"/>
            <a:endParaRPr lang="en-US" sz="4000" dirty="0"/>
          </a:p>
          <a:p>
            <a:pPr algn="ctr"/>
            <a:r>
              <a:rPr lang="en-US" sz="4000" dirty="0"/>
              <a:t>The Scout Law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69820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66338" y="2217697"/>
            <a:ext cx="9011225" cy="4365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en-US" sz="4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Council Service Territory Commissioner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  <a:p>
            <a:pPr marL="0" indent="0" algn="ctr">
              <a:lnSpc>
                <a:spcPct val="150000"/>
              </a:lnSpc>
              <a:buFont typeface="Arial"/>
              <a:buNone/>
            </a:pPr>
            <a:r>
              <a:rPr lang="en-US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Gilliland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en-US" sz="28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2E3CCFE-298F-7F4D-B984-FC27815C2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252" y="274638"/>
            <a:ext cx="733574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Introductions</a:t>
            </a:r>
            <a:br>
              <a:rPr lang="en-US" dirty="0"/>
            </a:br>
            <a:r>
              <a:rPr lang="en-US" dirty="0"/>
              <a:t>Southern Region, Area 4</a:t>
            </a:r>
          </a:p>
        </p:txBody>
      </p:sp>
    </p:spTree>
    <p:extLst>
      <p:ext uri="{BB962C8B-B14F-4D97-AF65-F5344CB8AC3E}">
        <p14:creationId xmlns:p14="http://schemas.microsoft.com/office/powerpoint/2010/main" val="2917546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8252" y="274638"/>
            <a:ext cx="7335748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Introductions</a:t>
            </a:r>
            <a:br>
              <a:rPr lang="en-US" dirty="0"/>
            </a:br>
            <a:r>
              <a:rPr lang="en-US" dirty="0"/>
              <a:t>Greater Tampa Bay Area Council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774" y="2935682"/>
            <a:ext cx="8630225" cy="146398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4200" b="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Council President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			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Benson Porter</a:t>
            </a:r>
            <a:r>
              <a:rPr lang="en-US" sz="3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3200" dirty="0"/>
              <a:t>						</a:t>
            </a:r>
            <a:endParaRPr lang="en-US" sz="2800" dirty="0"/>
          </a:p>
        </p:txBody>
      </p:sp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32775" y="1856521"/>
            <a:ext cx="8630225" cy="1664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US" sz="3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Scout Executive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					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Mike Butler</a:t>
            </a:r>
            <a:r>
              <a:rPr lang="en-US" dirty="0"/>
              <a:t>					</a:t>
            </a:r>
            <a:endParaRPr lang="en-US" sz="2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32774" y="4056772"/>
            <a:ext cx="9011225" cy="146398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US" sz="4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Council Commissioner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4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 </a:t>
            </a:r>
            <a:r>
              <a:rPr lang="en-US" sz="4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Cordani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dirty="0"/>
              <a:t>						</a:t>
            </a:r>
            <a:endParaRPr lang="en-US" sz="28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2774" y="5313146"/>
            <a:ext cx="8630226" cy="12702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/>
              <a:buNone/>
            </a:pPr>
            <a:r>
              <a:rPr lang="en-US" sz="4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Field Services</a:t>
            </a:r>
            <a:r>
              <a:rPr lang="en-US" sz="4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Travis Emory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dirty="0"/>
              <a:t>						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58025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594" y="691516"/>
            <a:ext cx="7880130" cy="58918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600" b="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3600" b="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Council Commissioners:</a:t>
            </a:r>
          </a:p>
          <a:p>
            <a:pPr>
              <a:buSzPct val="75000"/>
            </a:pPr>
            <a:r>
              <a:rPr lang="en-US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</a:t>
            </a:r>
            <a:r>
              <a:rPr lang="en-US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gard		</a:t>
            </a:r>
          </a:p>
          <a:p>
            <a:pPr>
              <a:buSzPct val="75000"/>
            </a:pPr>
            <a:r>
              <a:rPr lang="en-US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Kamat			</a:t>
            </a:r>
          </a:p>
          <a:p>
            <a:pPr>
              <a:buSzPct val="75000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G. Torres</a:t>
            </a:r>
          </a:p>
          <a:p>
            <a:pPr>
              <a:buSzPct val="75000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Jim Ronayne</a:t>
            </a:r>
          </a:p>
          <a:p>
            <a:pPr>
              <a:buSzPct val="75000"/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Eric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Renker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buSzPct val="75000"/>
            </a:pPr>
            <a:r>
              <a:rPr lang="en-US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Thomas Joseph McMullen</a:t>
            </a:r>
          </a:p>
          <a:p>
            <a:pPr>
              <a:buSzPct val="75000"/>
            </a:pPr>
            <a:r>
              <a:rPr lang="en-US" sz="3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Bradley S. Luther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5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1143000"/>
          </a:xfrm>
        </p:spPr>
        <p:txBody>
          <a:bodyPr/>
          <a:lstStyle/>
          <a:p>
            <a:r>
              <a:rPr lang="en-US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Introductions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12688"/>
            <a:ext cx="8229600" cy="562444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4600" b="0" u="sng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District Commissioners</a:t>
            </a:r>
          </a:p>
          <a:p>
            <a:pPr>
              <a:lnSpc>
                <a:spcPct val="150000"/>
              </a:lnSpc>
            </a:pP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Charles Love					Miccosukee District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John Timothy Bobo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Suncoast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Ryan </a:t>
            </a:r>
            <a:r>
              <a:rPr lang="en-US" sz="3800" dirty="0" err="1"/>
              <a:t>Cobin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		Skyway District</a:t>
            </a:r>
          </a:p>
          <a:p>
            <a:pPr>
              <a:lnSpc>
                <a:spcPct val="150000"/>
              </a:lnSpc>
            </a:pP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Elissa Motter					Lake Region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David Edward Lane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Thunderbird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Frank Brown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</a:t>
            </a:r>
            <a:r>
              <a:rPr lang="en-US" sz="16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Timucua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Donald Olivier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	Fort Brooke</a:t>
            </a:r>
          </a:p>
          <a:p>
            <a:pPr>
              <a:lnSpc>
                <a:spcPct val="150000"/>
              </a:lnSpc>
            </a:pPr>
            <a:r>
              <a:rPr lang="en-US" sz="3800" dirty="0"/>
              <a:t>John Joseph Coble</a:t>
            </a: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				Withlacoochee</a:t>
            </a:r>
          </a:p>
          <a:p>
            <a:pPr>
              <a:lnSpc>
                <a:spcPct val="150000"/>
              </a:lnSpc>
            </a:pPr>
            <a:r>
              <a:rPr lang="en-US" sz="3800" dirty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Doc Torres						Pathfinder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63955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10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894211"/>
            <a:ext cx="9144000" cy="4268911"/>
          </a:xfrm>
        </p:spPr>
        <p:txBody>
          <a:bodyPr>
            <a:normAutofit/>
          </a:bodyPr>
          <a:lstStyle/>
          <a:p>
            <a:pPr algn="l"/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5499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2462" y="3330490"/>
            <a:ext cx="732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1711864"/>
            <a:ext cx="9134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Registrar of the College.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Matt </a:t>
            </a:r>
            <a:r>
              <a:rPr lang="en-US" sz="3200" dirty="0" err="1"/>
              <a:t>Cordani</a:t>
            </a:r>
            <a:endParaRPr lang="en-US" sz="3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Introductions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042293"/>
            <a:ext cx="9134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Assistant Registrar of the College.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Your Name Here</a:t>
            </a:r>
          </a:p>
        </p:txBody>
      </p:sp>
    </p:spTree>
    <p:extLst>
      <p:ext uri="{BB962C8B-B14F-4D97-AF65-F5344CB8AC3E}">
        <p14:creationId xmlns:p14="http://schemas.microsoft.com/office/powerpoint/2010/main" val="357599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75" y="63955"/>
            <a:ext cx="1866900" cy="18669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894211"/>
            <a:ext cx="9144000" cy="4268911"/>
          </a:xfrm>
        </p:spPr>
        <p:txBody>
          <a:bodyPr>
            <a:normAutofit/>
          </a:bodyPr>
          <a:lstStyle/>
          <a:p>
            <a:pPr algn="l"/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br>
              <a:rPr lang="en-US" sz="2700" dirty="0"/>
            </a:br>
            <a:endParaRPr lang="en-US" sz="27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65499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12462" y="3330490"/>
            <a:ext cx="732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2739039"/>
            <a:ext cx="91346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Introduction of program Deans and their faculty. 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Introductions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62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096815"/>
            <a:ext cx="91440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Faculty of the Bachelor’s Program</a:t>
            </a:r>
            <a:br>
              <a:rPr kumimoji="1" lang="en-US" altLang="zh-CN" dirty="0"/>
            </a:br>
            <a:r>
              <a:rPr kumimoji="1" lang="en-US" altLang="zh-CN" dirty="0"/>
              <a:t>Javier Fuentes, Dean </a:t>
            </a:r>
            <a:endParaRPr lang="en-US" dirty="0"/>
          </a:p>
        </p:txBody>
      </p:sp>
      <p:pic>
        <p:nvPicPr>
          <p:cNvPr id="6" name="Picture 5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69" y="140384"/>
            <a:ext cx="1866900" cy="186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3669336"/>
            <a:ext cx="914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Paul McGrane</a:t>
            </a:r>
          </a:p>
          <a:p>
            <a:pPr algn="ctr"/>
            <a:r>
              <a:rPr lang="en-US" sz="3200" dirty="0"/>
              <a:t>Alex </a:t>
            </a:r>
            <a:r>
              <a:rPr lang="en-US" sz="3200" dirty="0" err="1"/>
              <a:t>Sobtzak</a:t>
            </a:r>
            <a:endParaRPr lang="en-US" sz="3200" dirty="0"/>
          </a:p>
          <a:p>
            <a:pPr algn="ctr"/>
            <a:r>
              <a:rPr lang="en-US" sz="3200" dirty="0"/>
              <a:t>Don Olivier</a:t>
            </a:r>
          </a:p>
          <a:p>
            <a:pPr algn="ctr"/>
            <a:r>
              <a:rPr kumimoji="1" lang="en-US" altLang="zh-CN" sz="3200" dirty="0"/>
              <a:t>Matt </a:t>
            </a:r>
            <a:r>
              <a:rPr kumimoji="1" lang="en-US" altLang="zh-CN" sz="3200" dirty="0" err="1"/>
              <a:t>Cordani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5161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096815"/>
            <a:ext cx="91440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Faculty of the Master’s Program</a:t>
            </a:r>
            <a:br>
              <a:rPr kumimoji="1" lang="en-US" altLang="zh-CN" dirty="0"/>
            </a:br>
            <a:r>
              <a:rPr kumimoji="1" lang="en-US" altLang="zh-CN" dirty="0"/>
              <a:t>Tim Bobo, Dean </a:t>
            </a:r>
            <a:endParaRPr lang="en-US" dirty="0"/>
          </a:p>
        </p:txBody>
      </p:sp>
      <p:pic>
        <p:nvPicPr>
          <p:cNvPr id="6" name="Picture 5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69" y="140384"/>
            <a:ext cx="1866900" cy="186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3669336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Matt </a:t>
            </a:r>
            <a:r>
              <a:rPr lang="en-US" sz="3200" dirty="0" err="1"/>
              <a:t>Cordani</a:t>
            </a:r>
            <a:endParaRPr lang="en-US" sz="3200" dirty="0"/>
          </a:p>
          <a:p>
            <a:pPr algn="ctr"/>
            <a:r>
              <a:rPr lang="en-US" sz="3200" dirty="0"/>
              <a:t>Mike </a:t>
            </a:r>
            <a:r>
              <a:rPr lang="en-US" sz="3200" dirty="0" err="1"/>
              <a:t>Ferraz</a:t>
            </a:r>
            <a:endParaRPr lang="en-US" sz="3200" dirty="0"/>
          </a:p>
          <a:p>
            <a:pPr algn="ctr"/>
            <a:r>
              <a:rPr lang="en-US" sz="3200" dirty="0"/>
              <a:t>Adam Clinkenbeard </a:t>
            </a:r>
          </a:p>
          <a:p>
            <a:pPr algn="ctr"/>
            <a:r>
              <a:rPr lang="en-US" sz="3200" dirty="0"/>
              <a:t>Chris Perrys </a:t>
            </a:r>
          </a:p>
          <a:p>
            <a:pPr algn="ctr"/>
            <a:endParaRPr kumimoji="1" lang="en-US" altLang="zh-CN" dirty="0"/>
          </a:p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812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096815"/>
            <a:ext cx="9144000" cy="1143000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/>
              <a:t>Faculty of the Doctoral Program</a:t>
            </a:r>
            <a:br>
              <a:rPr kumimoji="1" lang="en-US" altLang="zh-CN" dirty="0"/>
            </a:br>
            <a:r>
              <a:rPr kumimoji="1" lang="en-US" altLang="zh-CN" dirty="0"/>
              <a:t>Jim Ronayne, Dean </a:t>
            </a:r>
            <a:endParaRPr lang="en-US" dirty="0"/>
          </a:p>
        </p:txBody>
      </p:sp>
      <p:pic>
        <p:nvPicPr>
          <p:cNvPr id="6" name="Picture 5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69" y="140384"/>
            <a:ext cx="1866900" cy="186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534013"/>
            <a:ext cx="9144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Matt </a:t>
            </a:r>
            <a:r>
              <a:rPr lang="en-US" sz="3200" dirty="0" err="1"/>
              <a:t>Cordani</a:t>
            </a:r>
            <a:endParaRPr lang="en-US" sz="3200" dirty="0"/>
          </a:p>
          <a:p>
            <a:pPr algn="ctr"/>
            <a:r>
              <a:rPr lang="en-US" sz="3200" dirty="0"/>
              <a:t>Dr. Eric Renker</a:t>
            </a:r>
          </a:p>
          <a:p>
            <a:pPr algn="ctr"/>
            <a:r>
              <a:rPr lang="en-US" sz="3200" dirty="0"/>
              <a:t>Don Oliver</a:t>
            </a:r>
          </a:p>
          <a:p>
            <a:pPr algn="ctr"/>
            <a:r>
              <a:rPr lang="en-US" sz="3200" dirty="0"/>
              <a:t>Bill Haggard</a:t>
            </a:r>
          </a:p>
          <a:p>
            <a:pPr algn="ctr"/>
            <a:r>
              <a:rPr lang="en-US" sz="3200" dirty="0"/>
              <a:t>Frank Brown</a:t>
            </a:r>
          </a:p>
          <a:p>
            <a:pPr algn="ctr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74114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887284"/>
            <a:ext cx="9144000" cy="1143000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Doctoral Review Board</a:t>
            </a:r>
            <a:br>
              <a:rPr kumimoji="1" lang="en-US" altLang="zh-CN" dirty="0"/>
            </a:br>
            <a:r>
              <a:rPr kumimoji="1" lang="en-US" altLang="zh-CN" sz="2200" dirty="0"/>
              <a:t>All have a Doctoral of Commissioner Science Award Knot</a:t>
            </a:r>
            <a:endParaRPr lang="en-US" sz="3100" dirty="0"/>
          </a:p>
        </p:txBody>
      </p:sp>
      <p:pic>
        <p:nvPicPr>
          <p:cNvPr id="6" name="Picture 5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569" y="140384"/>
            <a:ext cx="1866900" cy="1866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906995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/>
              <a:t>				Dr. G. Torres          		Jim Ronayne</a:t>
            </a:r>
          </a:p>
          <a:p>
            <a:r>
              <a:rPr kumimoji="1" lang="en-US" altLang="zh-CN" sz="2800" dirty="0"/>
              <a:t>				Dr. Eric </a:t>
            </a:r>
            <a:r>
              <a:rPr kumimoji="1" lang="en-US" altLang="zh-CN" sz="2800" dirty="0" err="1"/>
              <a:t>Renker</a:t>
            </a:r>
            <a:r>
              <a:rPr kumimoji="1" lang="en-US" altLang="zh-CN" sz="2800" dirty="0"/>
              <a:t>       		Matt </a:t>
            </a:r>
            <a:r>
              <a:rPr kumimoji="1" lang="en-US" altLang="zh-CN" sz="2800" dirty="0" err="1"/>
              <a:t>Kamat</a:t>
            </a:r>
            <a:endParaRPr kumimoji="1" lang="en-US" altLang="zh-CN" sz="2800" dirty="0"/>
          </a:p>
          <a:p>
            <a:r>
              <a:rPr kumimoji="1" lang="en-US" altLang="zh-CN" sz="2800" dirty="0"/>
              <a:t>				Mark </a:t>
            </a:r>
            <a:r>
              <a:rPr kumimoji="1" lang="en-US" altLang="zh-CN" sz="2800" dirty="0" err="1"/>
              <a:t>Kriz</a:t>
            </a:r>
            <a:r>
              <a:rPr kumimoji="1" lang="en-US" altLang="zh-CN" sz="2800" dirty="0"/>
              <a:t>          			Mark Rose</a:t>
            </a:r>
          </a:p>
          <a:p>
            <a:r>
              <a:rPr kumimoji="1" lang="en-US" altLang="zh-CN" sz="2800" dirty="0"/>
              <a:t>				Bill Haggard    			</a:t>
            </a:r>
            <a:r>
              <a:rPr lang="en-US" sz="2800" dirty="0"/>
              <a:t>Roger Kline</a:t>
            </a:r>
            <a:endParaRPr kumimoji="1" lang="en-US" altLang="zh-CN" sz="2800" dirty="0"/>
          </a:p>
          <a:p>
            <a:r>
              <a:rPr kumimoji="1" lang="en-US" altLang="zh-CN" sz="2800" dirty="0"/>
              <a:t>				Grace </a:t>
            </a:r>
            <a:r>
              <a:rPr kumimoji="1" lang="en-US" altLang="zh-CN" sz="2800" dirty="0" err="1"/>
              <a:t>Hirigoyen</a:t>
            </a:r>
            <a:r>
              <a:rPr kumimoji="1" lang="en-US" altLang="zh-CN" sz="2800" dirty="0"/>
              <a:t>  		Matt </a:t>
            </a:r>
            <a:r>
              <a:rPr kumimoji="1" lang="en-US" altLang="zh-CN" sz="2800" dirty="0" err="1"/>
              <a:t>Cordani</a:t>
            </a:r>
            <a:endParaRPr kumimoji="1" lang="en-US" altLang="zh-CN" sz="2800" dirty="0"/>
          </a:p>
          <a:p>
            <a:pPr algn="ctr"/>
            <a:endParaRPr kumimoji="1"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47319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5365" y="360941"/>
            <a:ext cx="6998635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a College of Commissioner Science?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3427973"/>
            <a:ext cx="9144001" cy="235432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mbria"/>
                <a:ea typeface="宋体"/>
                <a:cs typeface="Times New Roman"/>
              </a:rPr>
              <a:t>The purpose of the College of Commissioner Science is to provide ongoing practical training for all commissioners to allow them to better serve their units.</a:t>
            </a:r>
          </a:p>
        </p:txBody>
      </p:sp>
      <p:pic>
        <p:nvPicPr>
          <p:cNvPr id="4" name="Picture 3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6" y="127853"/>
            <a:ext cx="1866900" cy="1866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</p:spTree>
    <p:extLst>
      <p:ext uri="{BB962C8B-B14F-4D97-AF65-F5344CB8AC3E}">
        <p14:creationId xmlns:p14="http://schemas.microsoft.com/office/powerpoint/2010/main" val="22015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5365" y="360941"/>
            <a:ext cx="6998635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Why do Commissioners need the College?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899178"/>
            <a:ext cx="9144001" cy="2305007"/>
          </a:xfrm>
        </p:spPr>
        <p:txBody>
          <a:bodyPr/>
          <a:lstStyle/>
          <a:p>
            <a:r>
              <a:rPr lang="en-US" dirty="0"/>
              <a:t>The mission of the Commissioner is to help the unit succeed.  </a:t>
            </a:r>
          </a:p>
          <a:p>
            <a:r>
              <a:rPr lang="en-US" dirty="0"/>
              <a:t>Just as every Scout deserves a trained leader, every unit deserves a trained Commissioner!</a:t>
            </a:r>
          </a:p>
        </p:txBody>
      </p:sp>
      <p:pic>
        <p:nvPicPr>
          <p:cNvPr id="4" name="Picture 3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6" y="127853"/>
            <a:ext cx="1866900" cy="18669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-1" y="4369519"/>
            <a:ext cx="9144001" cy="230500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 College offers the opportunity to: </a:t>
            </a:r>
          </a:p>
          <a:p>
            <a:r>
              <a:rPr lang="en-US" dirty="0"/>
              <a:t>Learn the information essentials to provide the best service to scouting 	units</a:t>
            </a:r>
          </a:p>
          <a:p>
            <a:r>
              <a:rPr lang="en-US" dirty="0"/>
              <a:t>Provide fellowship amongst the commissioner corps </a:t>
            </a:r>
          </a:p>
          <a:p>
            <a:r>
              <a:rPr lang="en-US" dirty="0"/>
              <a:t>Reinforce and expand on the lessons learned during previous training</a:t>
            </a:r>
          </a:p>
          <a:p>
            <a:r>
              <a:rPr lang="en-US" dirty="0"/>
              <a:t>Provide updates on commissioner service and scouting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</p:spTree>
    <p:extLst>
      <p:ext uri="{BB962C8B-B14F-4D97-AF65-F5344CB8AC3E}">
        <p14:creationId xmlns:p14="http://schemas.microsoft.com/office/powerpoint/2010/main" val="124066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192"/>
            <a:ext cx="9144000" cy="672465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altLang="zh-CN" sz="5900" b="1" u="sng" dirty="0"/>
              <a:t>Doctor of Commissioner Science Degree (DCS) Award Knot</a:t>
            </a:r>
            <a:br>
              <a:rPr lang="en-US" altLang="zh-CN" sz="5900" b="1" u="sng" dirty="0"/>
            </a:br>
            <a:endParaRPr lang="en-US" altLang="zh-CN" sz="2900" b="1" u="sng" dirty="0"/>
          </a:p>
          <a:p>
            <a:pPr marL="0" indent="0" algn="ctr">
              <a:buNone/>
            </a:pPr>
            <a:r>
              <a:rPr lang="en-US" altLang="zh-CN" sz="4200" dirty="0"/>
              <a:t>(</a:t>
            </a:r>
            <a:r>
              <a:rPr lang="en-US" altLang="zh-CN" sz="4200" b="1" dirty="0"/>
              <a:t>NOTE</a:t>
            </a:r>
            <a:r>
              <a:rPr lang="en-US" altLang="zh-CN" sz="4200" dirty="0"/>
              <a:t>: Earning the Doctor of Commissioner Science Degree does not qualify you to receive the Doctorate of Commissioner Service Knot Award.) </a:t>
            </a:r>
          </a:p>
          <a:p>
            <a:pPr marL="0" indent="0" algn="ctr">
              <a:buNone/>
            </a:pPr>
            <a:endParaRPr lang="en-US" altLang="zh-CN" sz="4200" dirty="0"/>
          </a:p>
          <a:p>
            <a:pPr marL="0" indent="0">
              <a:buNone/>
            </a:pPr>
            <a:r>
              <a:rPr lang="en-US" altLang="zh-CN" dirty="0"/>
              <a:t>A. Prerequisites </a:t>
            </a:r>
          </a:p>
          <a:p>
            <a:pPr marL="0" indent="0">
              <a:buNone/>
            </a:pPr>
            <a:r>
              <a:rPr lang="en-US" altLang="zh-CN" dirty="0"/>
              <a:t>	1. Current registration as a Commissioner</a:t>
            </a:r>
            <a:br>
              <a:rPr lang="en-US" altLang="zh-CN" dirty="0"/>
            </a:br>
            <a:r>
              <a:rPr lang="en-US" altLang="zh-CN" dirty="0"/>
              <a:t>	2. Current BSA Youth Protection Training certificate </a:t>
            </a:r>
          </a:p>
          <a:p>
            <a:pPr marL="0" indent="0">
              <a:buNone/>
            </a:pPr>
            <a:r>
              <a:rPr lang="en-US" altLang="zh-CN" dirty="0"/>
              <a:t>	3. Master of Commissioner Science Degree</a:t>
            </a:r>
            <a:br>
              <a:rPr lang="en-US" altLang="zh-CN" dirty="0"/>
            </a:br>
            <a:r>
              <a:rPr lang="en-US" altLang="zh-CN" dirty="0"/>
              <a:t>	4. Awarded the Commissioner Key </a:t>
            </a:r>
          </a:p>
          <a:p>
            <a:pPr marL="0" indent="0">
              <a:buNone/>
            </a:pPr>
            <a:r>
              <a:rPr lang="en-US" altLang="zh-CN" dirty="0"/>
              <a:t>B. Course Requirements </a:t>
            </a:r>
          </a:p>
          <a:p>
            <a:pPr marL="0" indent="0">
              <a:buNone/>
            </a:pPr>
            <a:r>
              <a:rPr lang="en-US" altLang="zh-CN" dirty="0"/>
              <a:t>	1. Complete a minimum of ten additional courses of instruction for a total of twenty-four </a:t>
            </a:r>
          </a:p>
          <a:p>
            <a:pPr marL="0" indent="0">
              <a:buNone/>
            </a:pPr>
            <a:r>
              <a:rPr lang="en-US" altLang="zh-CN" dirty="0"/>
              <a:t>	2. At least five of the twenty-four must be from the Doctorate Degree level training.</a:t>
            </a:r>
          </a:p>
          <a:p>
            <a:pPr marL="0" indent="0">
              <a:buNone/>
            </a:pPr>
            <a:r>
              <a:rPr lang="en-US" altLang="zh-CN" dirty="0"/>
              <a:t>	3. Courses may not have previously been counted toward other college degrees. </a:t>
            </a:r>
          </a:p>
          <a:p>
            <a:pPr marL="0" indent="0">
              <a:buNone/>
            </a:pPr>
            <a:r>
              <a:rPr lang="en-US" altLang="zh-CN" dirty="0"/>
              <a:t>C. Thesis or Project </a:t>
            </a:r>
          </a:p>
          <a:p>
            <a:pPr marL="0" indent="0">
              <a:buNone/>
            </a:pPr>
            <a:r>
              <a:rPr lang="en-US" altLang="zh-CN" dirty="0"/>
              <a:t>	1. This can be on any topic related to Commissioner Service. </a:t>
            </a:r>
          </a:p>
          <a:p>
            <a:pPr marL="0" indent="0">
              <a:buNone/>
            </a:pPr>
            <a:r>
              <a:rPr lang="en-US" altLang="zh-CN" dirty="0"/>
              <a:t>	2. The topic must be pre-approved by the Dean of the College, the Dean of Doctoral studies, and/or the 			Doctoral Review Committee. </a:t>
            </a:r>
          </a:p>
          <a:p>
            <a:pPr marL="0" indent="0">
              <a:buNone/>
            </a:pPr>
            <a:r>
              <a:rPr lang="en-US" altLang="zh-CN" dirty="0"/>
              <a:t>	3. Complete the thesis or project using the approved format as determined by the college. </a:t>
            </a:r>
          </a:p>
          <a:p>
            <a:pPr marL="0" indent="0">
              <a:buNone/>
            </a:pPr>
            <a:r>
              <a:rPr lang="en-US" altLang="zh-CN" dirty="0"/>
              <a:t>D. The completed thesis or project must be approved by the Doctoral Review Committee ( See page 16 ). If a review 	committee is not used, at a minimum the Council Commissioner and the College Dean need to make the 	approval. </a:t>
            </a:r>
          </a:p>
          <a:p>
            <a:pPr marL="0" indent="0">
              <a:buNone/>
            </a:pPr>
            <a:r>
              <a:rPr lang="en-US" altLang="zh-CN" dirty="0"/>
              <a:t>E. Commissioner Performance </a:t>
            </a:r>
          </a:p>
          <a:p>
            <a:pPr marL="0" indent="0">
              <a:buNone/>
            </a:pPr>
            <a:r>
              <a:rPr lang="en-US" altLang="zh-CN" dirty="0"/>
              <a:t>	1. Serve for at least one year on the College of Commissioner Science Staff (instructor or support staff), or 			work 	with training support for commissioners for at least one year </a:t>
            </a:r>
          </a:p>
          <a:p>
            <a:pPr marL="0" indent="0">
              <a:buNone/>
            </a:pPr>
            <a:r>
              <a:rPr lang="en-US" altLang="zh-CN" dirty="0"/>
              <a:t>	2. Approval of the Dean of the College, or Staff Adviser for Commissioner Service </a:t>
            </a:r>
          </a:p>
          <a:p>
            <a:pPr marL="0" indent="0">
              <a:buNone/>
            </a:pPr>
            <a:r>
              <a:rPr lang="en-US" altLang="zh-CN" dirty="0"/>
              <a:t>	3. Approval of Council Commissioner, or assigned Assistant Council Commissioner </a:t>
            </a:r>
          </a:p>
          <a:p>
            <a:pPr marL="0" indent="0">
              <a:buNone/>
            </a:pPr>
            <a:r>
              <a:rPr lang="en-US" altLang="zh-CN" dirty="0"/>
              <a:t>	4. Approval of your Council Scout Executive or Council Staff Adviser for Commissioner Service.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9808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7A8F2-1201-8559-79EE-66DF0D172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10207" y="294291"/>
            <a:ext cx="9270775" cy="648543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2025 GREATER TAMPA BAY AREA COUNCIL COLLEGE OF COMMISSIONER SCIENCE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Dr. G. S. Torres, Program Director 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15 November  2025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 GREATER TAMPA BAY AREA COUNCIL OFFICE	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TIME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0830 – 0850</a:t>
            </a:r>
            <a:r>
              <a:rPr lang="en-US" sz="1800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          	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Breakfast and Introduction for ALL Colleges With Council Commissioner, Matthew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Cordani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ahoma" panose="020B0604030504040204" pitchFamily="34" charset="0"/>
              </a:rPr>
              <a:t>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 </a:t>
            </a:r>
            <a:r>
              <a:rPr lang="en-US" sz="1800" b="1" i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BACHELORS-Javier Fuentes, Dean</a:t>
            </a:r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</a:t>
            </a:r>
            <a:r>
              <a:rPr lang="en-US" sz="1800" b="1" i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MASTERS-Tim Bobo, Dean</a:t>
            </a:r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		     	</a:t>
            </a:r>
            <a:r>
              <a:rPr lang="en-US" sz="1800" b="1" i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DOCTORATE- Jim Ronayne, Dean</a:t>
            </a:r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</a:t>
            </a:r>
            <a:r>
              <a:rPr lang="en-US" sz="1800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0900 – 0950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101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302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                   	 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501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Core Concepts Unit Service 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Support Unit/Member Renewal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Selecting a Project /Thesis Topic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Javier Fuentes			    	Tim Bobo					Dr. Eric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Renker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1000 – 1050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102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305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                        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503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Unit/Member Renewal Process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Resolve Critical Unit Issues</a:t>
            </a:r>
            <a:r>
              <a:rPr lang="en-US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 	Developing Your Project/Thesis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	 Paul McGrane				Matt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Cordani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Bill Haggard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1100 – 1150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111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312 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                        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506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            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Comm. &amp; S.A.F.E. Scouting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Recruiting 21</a:t>
            </a:r>
            <a:r>
              <a:rPr lang="en-US" sz="1800" b="1" baseline="30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st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 Century Volunteer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Coaching Commissioners					Paul McGrane				Mike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Ferraz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					Don Oliver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                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1200 - 1300   </a:t>
            </a:r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LUNCH with Council Service Territory Commissioner Bill Gilliland &amp; Council Commissioner Matt </a:t>
            </a:r>
            <a:r>
              <a:rPr lang="en-US" sz="1800" b="1" i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Cordani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1300 – 1350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119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315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507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Building Relationships		Unit Service in Rural Communities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Be a Project/Thesis Advisor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Alex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Sobtzak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Adam Clinkenbeard				Jim Ronayne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1400 – 1450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125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350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519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Commissioner Culture	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Unit/RT Commissioner Work Together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Turning Relations into Partnership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				Don Olivier				Chris Perry					Dr. Eric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Renker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           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1500 – 1550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BCS 152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MCS 354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DCS 551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Planning/Implement/Promote RT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Scouts BSA RT Breakout		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Roundtable Today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A	lex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Sobtzak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Chris Perry 					Frank Brown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 	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1600 – 1650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CED-701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CED-701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</a:t>
            </a:r>
            <a:r>
              <a:rPr lang="en-US" sz="1800" b="1" u="sng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CED-701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Combat Comm. Stress/Burnout	Combat Comm. Stress/Burnout	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Combat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Commiss</a:t>
            </a:r>
            <a:r>
              <a:rPr lang="en-US" sz="18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Stress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Matt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Cordani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Matt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Cordani</a:t>
            </a:r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					Matt </a:t>
            </a:r>
            <a:r>
              <a:rPr lang="en-US" sz="1800" b="1" dirty="0" err="1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Cordani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US" sz="1800" b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1700 – 1720                   </a:t>
            </a:r>
            <a:r>
              <a:rPr lang="en-US" sz="1800" b="1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GRADUATION – Bachelors, Masters Colleges and Doctoral Colleges</a:t>
            </a:r>
            <a:endParaRPr lang="en-US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Commissioner Logo 7.png">
            <a:extLst>
              <a:ext uri="{FF2B5EF4-FFF2-40B4-BE49-F238E27FC236}">
                <a16:creationId xmlns:a16="http://schemas.microsoft.com/office/drawing/2014/main" id="{DAA7C5F5-3CD3-A7BC-CF93-232852F19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2" y="78271"/>
            <a:ext cx="881423" cy="88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218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7772400" cy="11430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Things First: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09600" y="1689626"/>
            <a:ext cx="7850324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Electronics</a:t>
            </a:r>
          </a:p>
          <a:p>
            <a:pPr lvl="1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cell phones/texting/laptop/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iPad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are encouraged to take notes - and ask questions!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Facility Layout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Refreshments, brought to you by Publix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Punctual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 face masks if you feel the need.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16" name="Picture 15" descr="Commissioner Logo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34" y="0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26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0" y="1654201"/>
            <a:ext cx="91440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  <a:extLst/>
          </a:lstStyle>
          <a:p>
            <a:pPr algn="ctr"/>
            <a:r>
              <a:rPr lang="en-US" sz="4000" b="1" kern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Our sources of information:</a:t>
            </a:r>
          </a:p>
        </p:txBody>
      </p:sp>
      <p:sp>
        <p:nvSpPr>
          <p:cNvPr id="6" name="Content Placeholder 2"/>
          <p:cNvSpPr>
            <a:spLocks noGrp="1"/>
          </p:cNvSpPr>
          <p:nvPr/>
        </p:nvSpPr>
        <p:spPr>
          <a:xfrm>
            <a:off x="0" y="2749721"/>
            <a:ext cx="91440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32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None/>
            </a:pPr>
            <a:r>
              <a:rPr lang="en-US" sz="6000" b="1" kern="1200" dirty="0"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Helvetica" pitchFamily="34" charset="0"/>
                <a:cs typeface="Helvetica" pitchFamily="34" charset="0"/>
              </a:rPr>
              <a:t>www.scouting.org</a:t>
            </a:r>
            <a:endParaRPr lang="en-US" sz="3200" b="1" kern="1200" dirty="0">
              <a:effectLst>
                <a:glow rad="228600">
                  <a:srgbClr val="FFFF00">
                    <a:alpha val="40000"/>
                  </a:srgbClr>
                </a:glow>
              </a:effectLst>
              <a:latin typeface="Helvetica" pitchFamily="34" charset="0"/>
              <a:cs typeface="Helvetica" pitchFamily="34" charset="0"/>
            </a:endParaRPr>
          </a:p>
          <a:p>
            <a:pPr marL="0" indent="0" algn="ctr">
              <a:buNone/>
            </a:pPr>
            <a:endParaRPr lang="en-US" sz="3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Other </a:t>
            </a:r>
            <a:r>
              <a:rPr lang="en-US" sz="3200" b="1" u="sng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NATIONAL</a:t>
            </a:r>
            <a:r>
              <a: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 BSA websites</a:t>
            </a:r>
          </a:p>
          <a:p>
            <a:pPr marL="0" indent="0" algn="ctr">
              <a:buNone/>
            </a:pPr>
            <a:endParaRPr lang="en-US" sz="32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 algn="ctr">
              <a:buNone/>
            </a:pPr>
            <a:r>
              <a:rPr lang="en-US" sz="32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Official publications </a:t>
            </a:r>
          </a:p>
          <a:p>
            <a:pPr marL="0" indent="0" algn="ctr">
              <a:buNone/>
            </a:pPr>
            <a:r>
              <a:rPr lang="en-US" sz="24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" panose="020B0604020202020204" pitchFamily="34" charset="0"/>
                <a:cs typeface="Helvetica" panose="020B0604020202020204" pitchFamily="34" charset="0"/>
              </a:rPr>
              <a:t>(use current editions)</a:t>
            </a:r>
          </a:p>
        </p:txBody>
      </p:sp>
      <p:pic>
        <p:nvPicPr>
          <p:cNvPr id="7" name="Picture 6" descr="Commissioner Logo 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6" y="127853"/>
            <a:ext cx="1866900" cy="1866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</p:spTree>
    <p:extLst>
      <p:ext uri="{BB962C8B-B14F-4D97-AF65-F5344CB8AC3E}">
        <p14:creationId xmlns:p14="http://schemas.microsoft.com/office/powerpoint/2010/main" val="667676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57D3A-B70F-759D-449E-C6CDEC6F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F437AA5-0E2A-C9B1-81AA-14A772A022C4}"/>
              </a:ext>
            </a:extLst>
          </p:cNvPr>
          <p:cNvSpPr>
            <a:spLocks noGrp="1"/>
          </p:cNvSpPr>
          <p:nvPr/>
        </p:nvSpPr>
        <p:spPr>
          <a:xfrm>
            <a:off x="0" y="1654201"/>
            <a:ext cx="91440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  <a:extLst/>
          </a:lstStyle>
          <a:p>
            <a:pPr algn="ctr"/>
            <a:r>
              <a:rPr lang="en-US" sz="4000" b="1" kern="1200" dirty="0">
                <a:solidFill>
                  <a:srgbClr val="C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Our sources of information: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122C7A-7634-99BE-6ED9-98189EC4B098}"/>
              </a:ext>
            </a:extLst>
          </p:cNvPr>
          <p:cNvSpPr>
            <a:spLocks noGrp="1"/>
          </p:cNvSpPr>
          <p:nvPr/>
        </p:nvSpPr>
        <p:spPr>
          <a:xfrm>
            <a:off x="0" y="2749721"/>
            <a:ext cx="91440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32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None/>
            </a:pPr>
            <a:r>
              <a:rPr lang="en-US" sz="6000" b="1" kern="1200" dirty="0">
                <a:effectLst>
                  <a:glow rad="228600">
                    <a:srgbClr val="FFFF00">
                      <a:alpha val="40000"/>
                    </a:srgbClr>
                  </a:glow>
                </a:effectLst>
                <a:latin typeface="Helvetica" pitchFamily="34" charset="0"/>
                <a:cs typeface="Helvetica" pitchFamily="34" charset="0"/>
              </a:rPr>
              <a:t> </a:t>
            </a:r>
            <a:endParaRPr lang="en-US" sz="2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6" descr="Commissioner Logo 7.png">
            <a:extLst>
              <a:ext uri="{FF2B5EF4-FFF2-40B4-BE49-F238E27FC236}">
                <a16:creationId xmlns:a16="http://schemas.microsoft.com/office/drawing/2014/main" id="{698E6AB2-AE78-AEB5-8AB1-BE5708172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56" y="127853"/>
            <a:ext cx="1866900" cy="1866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C09DC7-E93C-4808-FE7C-8B16800F0D39}"/>
              </a:ext>
            </a:extLst>
          </p:cNvPr>
          <p:cNvSpPr txBox="1"/>
          <p:nvPr/>
        </p:nvSpPr>
        <p:spPr>
          <a:xfrm>
            <a:off x="0" y="6397527"/>
            <a:ext cx="12533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Calibri"/>
              </a:rPr>
              <a:t>Dr.  G. S. Torres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12F7FC-1F19-FD14-A92A-345332E27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358" y="2904521"/>
            <a:ext cx="2838056" cy="283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25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45266</TotalTime>
  <Words>2254</Words>
  <Application>Microsoft Macintosh PowerPoint</Application>
  <PresentationFormat>On-screen Show (4:3)</PresentationFormat>
  <Paragraphs>225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</vt:lpstr>
      <vt:lpstr>Helvetica</vt:lpstr>
      <vt:lpstr>Office Theme</vt:lpstr>
      <vt:lpstr>1_Office Theme</vt:lpstr>
      <vt:lpstr>PowerPoint Presentation</vt:lpstr>
      <vt:lpstr>Welcome</vt:lpstr>
      <vt:lpstr>Greater Tampa Bay Area Council</vt:lpstr>
      <vt:lpstr>     </vt:lpstr>
      <vt:lpstr>     </vt:lpstr>
      <vt:lpstr>Introductions Southern Region, Area 4</vt:lpstr>
      <vt:lpstr>Introductions Greater Tampa Bay Area Council</vt:lpstr>
      <vt:lpstr>Introductions</vt:lpstr>
      <vt:lpstr>Introductions</vt:lpstr>
      <vt:lpstr>     </vt:lpstr>
      <vt:lpstr>     </vt:lpstr>
      <vt:lpstr>Faculty of the Bachelor’s Program Javier Fuentes, Dean </vt:lpstr>
      <vt:lpstr>Faculty of the Master’s Program Tim Bobo, Dean </vt:lpstr>
      <vt:lpstr>Faculty of the Doctoral Program Jim Ronayne, Dean </vt:lpstr>
      <vt:lpstr>Doctoral Review Board All have a Doctoral of Commissioner Science Award Knot</vt:lpstr>
      <vt:lpstr>What is a College of Commissioner Science? </vt:lpstr>
      <vt:lpstr>Why do Commissioners need the College? </vt:lpstr>
      <vt:lpstr>PowerPoint Presentation</vt:lpstr>
      <vt:lpstr>PowerPoint Presentation</vt:lpstr>
      <vt:lpstr>First Things First:</vt:lpstr>
      <vt:lpstr>PowerPoint Presentation</vt:lpstr>
      <vt:lpstr>PowerPoint Presentation</vt:lpstr>
    </vt:vector>
  </TitlesOfParts>
  <Company>Dr. G. S. Torres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G. S. Torres</dc:creator>
  <cp:lastModifiedBy>Microsoft Office User</cp:lastModifiedBy>
  <cp:revision>233</cp:revision>
  <cp:lastPrinted>2025-11-03T21:57:22Z</cp:lastPrinted>
  <dcterms:created xsi:type="dcterms:W3CDTF">2014-11-12T03:24:10Z</dcterms:created>
  <dcterms:modified xsi:type="dcterms:W3CDTF">2025-11-14T23:43:40Z</dcterms:modified>
</cp:coreProperties>
</file>